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483" r:id="rId6"/>
    <p:sldId id="472" r:id="rId7"/>
    <p:sldId id="473" r:id="rId8"/>
    <p:sldId id="482" r:id="rId9"/>
    <p:sldId id="474" r:id="rId10"/>
    <p:sldId id="475" r:id="rId11"/>
    <p:sldId id="458" r:id="rId12"/>
    <p:sldId id="372" r:id="rId13"/>
    <p:sldId id="373" r:id="rId14"/>
    <p:sldId id="390" r:id="rId15"/>
    <p:sldId id="476" r:id="rId16"/>
    <p:sldId id="463" r:id="rId17"/>
    <p:sldId id="467" r:id="rId18"/>
    <p:sldId id="484" r:id="rId19"/>
    <p:sldId id="487" r:id="rId20"/>
    <p:sldId id="488" r:id="rId21"/>
    <p:sldId id="486" r:id="rId22"/>
    <p:sldId id="489" r:id="rId23"/>
    <p:sldId id="462" r:id="rId24"/>
    <p:sldId id="265" r:id="rId25"/>
    <p:sldId id="259" r:id="rId26"/>
    <p:sldId id="480" r:id="rId27"/>
    <p:sldId id="288" r:id="rId28"/>
    <p:sldId id="470" r:id="rId29"/>
    <p:sldId id="459" r:id="rId30"/>
    <p:sldId id="268" r:id="rId31"/>
    <p:sldId id="280" r:id="rId32"/>
    <p:sldId id="287" r:id="rId33"/>
    <p:sldId id="283" r:id="rId34"/>
    <p:sldId id="471" r:id="rId35"/>
    <p:sldId id="281" r:id="rId36"/>
    <p:sldId id="468" r:id="rId37"/>
    <p:sldId id="284" r:id="rId38"/>
    <p:sldId id="285" r:id="rId39"/>
    <p:sldId id="289" r:id="rId40"/>
    <p:sldId id="460" r:id="rId41"/>
    <p:sldId id="260" r:id="rId42"/>
    <p:sldId id="481" r:id="rId43"/>
    <p:sldId id="292" r:id="rId44"/>
    <p:sldId id="258" r:id="rId45"/>
    <p:sldId id="26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ADC64"/>
    <a:srgbClr val="000000"/>
    <a:srgbClr val="004F99"/>
    <a:srgbClr val="4479C8"/>
    <a:srgbClr val="443A92"/>
    <a:srgbClr val="8D9ED3"/>
    <a:srgbClr val="362F77"/>
    <a:srgbClr val="453078"/>
    <a:srgbClr val="026D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FC1435-7CAE-BF65-2F8F-A5B4937FD907}" v="530" dt="2026-03-25T17:30:28.847"/>
    <p1510:client id="{A9DD9C98-D6EA-6915-857E-D8D9DA329D31}" v="255" dt="2026-03-25T09:29:33.414"/>
    <p1510:client id="{E50EF623-F62C-9A3E-583A-BD1143F47C3C}" v="44" dt="2026-03-25T12:50:40.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3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9C5D27-0C55-034C-9D91-6D41FDBC2AE3}" type="datetimeFigureOut">
              <a:rPr lang="en-US" smtClean="0"/>
              <a:t>3/25/2026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B597DD-2AC6-E743-B694-47125546691A}" type="slidenum">
              <a:rPr lang="en-GB" smtClean="0"/>
              <a:t>‹#›</a:t>
            </a:fld>
            <a:endParaRPr lang="en-GB"/>
          </a:p>
        </p:txBody>
      </p:sp>
    </p:spTree>
    <p:extLst>
      <p:ext uri="{BB962C8B-B14F-4D97-AF65-F5344CB8AC3E}">
        <p14:creationId xmlns:p14="http://schemas.microsoft.com/office/powerpoint/2010/main" val="954786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Attitude in lessons has been spot on. Increase in number of ATL positives. </a:t>
            </a:r>
            <a:r>
              <a:rPr lang="en-US" err="1">
                <a:ea typeface="Calibri"/>
                <a:cs typeface="Calibri"/>
              </a:rPr>
              <a:t>Attidue</a:t>
            </a:r>
            <a:r>
              <a:rPr lang="en-US">
                <a:ea typeface="Calibri"/>
                <a:cs typeface="Calibri"/>
              </a:rPr>
              <a:t> towards all aspects of school life including </a:t>
            </a:r>
            <a:r>
              <a:rPr lang="en-US" err="1">
                <a:ea typeface="Calibri"/>
                <a:cs typeface="Calibri"/>
              </a:rPr>
              <a:t>punctuailty</a:t>
            </a:r>
            <a:r>
              <a:rPr lang="en-US">
                <a:ea typeface="Calibri"/>
                <a:cs typeface="Calibri"/>
              </a:rPr>
              <a:t>, uniform, diversity.</a:t>
            </a:r>
          </a:p>
          <a:p>
            <a:r>
              <a:rPr lang="en-US">
                <a:ea typeface="Calibri"/>
                <a:cs typeface="Calibri"/>
              </a:rPr>
              <a:t>Well-being always at the forefront of the pastoral </a:t>
            </a:r>
            <a:r>
              <a:rPr lang="en-US" err="1">
                <a:ea typeface="Calibri"/>
                <a:cs typeface="Calibri"/>
              </a:rPr>
              <a:t>currciulm</a:t>
            </a:r>
            <a:r>
              <a:rPr lang="en-US">
                <a:ea typeface="Calibri"/>
                <a:cs typeface="Calibri"/>
              </a:rPr>
              <a:t>. </a:t>
            </a:r>
          </a:p>
          <a:p>
            <a:r>
              <a:rPr lang="en-US">
                <a:ea typeface="Calibri"/>
                <a:cs typeface="Calibri"/>
              </a:rPr>
              <a:t>Revision sessions been going on, revise </a:t>
            </a:r>
            <a:r>
              <a:rPr lang="en-US" err="1">
                <a:ea typeface="Calibri"/>
                <a:cs typeface="Calibri"/>
              </a:rPr>
              <a:t>til</a:t>
            </a:r>
            <a:r>
              <a:rPr lang="en-US">
                <a:ea typeface="Calibri"/>
                <a:cs typeface="Calibri"/>
              </a:rPr>
              <a:t> 5, canteen open every night after school, </a:t>
            </a:r>
            <a:r>
              <a:rPr lang="en-US" err="1">
                <a:ea typeface="Calibri"/>
                <a:cs typeface="Calibri"/>
              </a:rPr>
              <a:t>indepdnent</a:t>
            </a:r>
            <a:r>
              <a:rPr lang="en-US">
                <a:ea typeface="Calibri"/>
                <a:cs typeface="Calibri"/>
              </a:rPr>
              <a:t> study on a </a:t>
            </a:r>
            <a:r>
              <a:rPr lang="en-US" err="1">
                <a:ea typeface="Calibri"/>
                <a:cs typeface="Calibri"/>
              </a:rPr>
              <a:t>wednesday</a:t>
            </a:r>
            <a:r>
              <a:rPr lang="en-US">
                <a:ea typeface="Calibri"/>
                <a:cs typeface="Calibri"/>
              </a:rPr>
              <a:t> </a:t>
            </a:r>
            <a:r>
              <a:rPr lang="en-US" err="1">
                <a:ea typeface="Calibri"/>
                <a:cs typeface="Calibri"/>
              </a:rPr>
              <a:t>durign</a:t>
            </a:r>
            <a:r>
              <a:rPr lang="en-US">
                <a:ea typeface="Calibri"/>
                <a:cs typeface="Calibri"/>
              </a:rPr>
              <a:t> form</a:t>
            </a:r>
          </a:p>
          <a:p>
            <a:r>
              <a:rPr lang="en-US" err="1">
                <a:ea typeface="Calibri"/>
                <a:cs typeface="Calibri"/>
              </a:rPr>
              <a:t>Studnets</a:t>
            </a:r>
            <a:r>
              <a:rPr lang="en-US">
                <a:ea typeface="Calibri"/>
                <a:cs typeface="Calibri"/>
              </a:rPr>
              <a:t> have been looking back at their time at Fulford.</a:t>
            </a:r>
          </a:p>
          <a:p>
            <a:r>
              <a:rPr lang="en-US">
                <a:ea typeface="Calibri"/>
                <a:cs typeface="Calibri"/>
              </a:rPr>
              <a:t>Eam </a:t>
            </a:r>
            <a:r>
              <a:rPr lang="en-US" err="1">
                <a:ea typeface="Calibri"/>
                <a:cs typeface="Calibri"/>
              </a:rPr>
              <a:t>resileince</a:t>
            </a:r>
            <a:r>
              <a:rPr lang="en-US">
                <a:ea typeface="Calibri"/>
                <a:cs typeface="Calibri"/>
              </a:rPr>
              <a:t> skills to thrive and not panic in exams.</a:t>
            </a:r>
          </a:p>
        </p:txBody>
      </p:sp>
      <p:sp>
        <p:nvSpPr>
          <p:cNvPr id="4" name="Slide Number Placeholder 3"/>
          <p:cNvSpPr>
            <a:spLocks noGrp="1"/>
          </p:cNvSpPr>
          <p:nvPr>
            <p:ph type="sldNum" sz="quarter" idx="5"/>
          </p:nvPr>
        </p:nvSpPr>
        <p:spPr/>
        <p:txBody>
          <a:bodyPr/>
          <a:lstStyle/>
          <a:p>
            <a:fld id="{7DB597DD-2AC6-E743-B694-47125546691A}" type="slidenum">
              <a:rPr lang="en-GB" smtClean="0"/>
              <a:t>6</a:t>
            </a:fld>
            <a:endParaRPr lang="en-GB"/>
          </a:p>
        </p:txBody>
      </p:sp>
    </p:spTree>
    <p:extLst>
      <p:ext uri="{BB962C8B-B14F-4D97-AF65-F5344CB8AC3E}">
        <p14:creationId xmlns:p14="http://schemas.microsoft.com/office/powerpoint/2010/main" val="389900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Stress that students shouldn’t be late in. If they are (for example traffic delays buses) then they need to let us know that they are running late. There is limited flexibility in how long we can delay the start of an exam for. </a:t>
            </a:r>
          </a:p>
        </p:txBody>
      </p:sp>
      <p:sp>
        <p:nvSpPr>
          <p:cNvPr id="4" name="Slide Number Placeholder 3"/>
          <p:cNvSpPr>
            <a:spLocks noGrp="1"/>
          </p:cNvSpPr>
          <p:nvPr>
            <p:ph type="sldNum" sz="quarter" idx="5"/>
          </p:nvPr>
        </p:nvSpPr>
        <p:spPr/>
        <p:txBody>
          <a:bodyPr/>
          <a:lstStyle/>
          <a:p>
            <a:fld id="{7DB597DD-2AC6-E743-B694-47125546691A}" type="slidenum">
              <a:rPr lang="en-GB" smtClean="0"/>
              <a:t>27</a:t>
            </a:fld>
            <a:endParaRPr lang="en-GB"/>
          </a:p>
        </p:txBody>
      </p:sp>
    </p:spTree>
    <p:extLst>
      <p:ext uri="{BB962C8B-B14F-4D97-AF65-F5344CB8AC3E}">
        <p14:creationId xmlns:p14="http://schemas.microsoft.com/office/powerpoint/2010/main" val="391743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Big question is whether they are well enough to sit the exam. </a:t>
            </a:r>
          </a:p>
        </p:txBody>
      </p:sp>
      <p:sp>
        <p:nvSpPr>
          <p:cNvPr id="4" name="Slide Number Placeholder 3"/>
          <p:cNvSpPr>
            <a:spLocks noGrp="1"/>
          </p:cNvSpPr>
          <p:nvPr>
            <p:ph type="sldNum" sz="quarter" idx="5"/>
          </p:nvPr>
        </p:nvSpPr>
        <p:spPr/>
        <p:txBody>
          <a:bodyPr/>
          <a:lstStyle/>
          <a:p>
            <a:fld id="{7DB597DD-2AC6-E743-B694-47125546691A}" type="slidenum">
              <a:rPr lang="en-GB" smtClean="0"/>
              <a:t>32</a:t>
            </a:fld>
            <a:endParaRPr lang="en-GB"/>
          </a:p>
        </p:txBody>
      </p:sp>
    </p:spTree>
    <p:extLst>
      <p:ext uri="{BB962C8B-B14F-4D97-AF65-F5344CB8AC3E}">
        <p14:creationId xmlns:p14="http://schemas.microsoft.com/office/powerpoint/2010/main" val="4209606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a:t>
            </a:r>
          </a:p>
        </p:txBody>
      </p:sp>
      <p:sp>
        <p:nvSpPr>
          <p:cNvPr id="4" name="Slide Number Placeholder 3"/>
          <p:cNvSpPr>
            <a:spLocks noGrp="1"/>
          </p:cNvSpPr>
          <p:nvPr>
            <p:ph type="sldNum" sz="quarter" idx="5"/>
          </p:nvPr>
        </p:nvSpPr>
        <p:spPr/>
        <p:txBody>
          <a:bodyPr/>
          <a:lstStyle/>
          <a:p>
            <a:fld id="{7DB597DD-2AC6-E743-B694-47125546691A}" type="slidenum">
              <a:rPr lang="en-GB" smtClean="0"/>
              <a:t>34</a:t>
            </a:fld>
            <a:endParaRPr lang="en-GB"/>
          </a:p>
        </p:txBody>
      </p:sp>
    </p:spTree>
    <p:extLst>
      <p:ext uri="{BB962C8B-B14F-4D97-AF65-F5344CB8AC3E}">
        <p14:creationId xmlns:p14="http://schemas.microsoft.com/office/powerpoint/2010/main" val="228711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a:t>
            </a:r>
          </a:p>
        </p:txBody>
      </p:sp>
      <p:sp>
        <p:nvSpPr>
          <p:cNvPr id="4" name="Slide Number Placeholder 3"/>
          <p:cNvSpPr>
            <a:spLocks noGrp="1"/>
          </p:cNvSpPr>
          <p:nvPr>
            <p:ph type="sldNum" sz="quarter" idx="5"/>
          </p:nvPr>
        </p:nvSpPr>
        <p:spPr/>
        <p:txBody>
          <a:bodyPr/>
          <a:lstStyle/>
          <a:p>
            <a:fld id="{7DB597DD-2AC6-E743-B694-47125546691A}" type="slidenum">
              <a:rPr lang="en-GB" smtClean="0"/>
              <a:t>35</a:t>
            </a:fld>
            <a:endParaRPr lang="en-GB"/>
          </a:p>
        </p:txBody>
      </p:sp>
    </p:spTree>
    <p:extLst>
      <p:ext uri="{BB962C8B-B14F-4D97-AF65-F5344CB8AC3E}">
        <p14:creationId xmlns:p14="http://schemas.microsoft.com/office/powerpoint/2010/main" val="46346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a:t>
            </a:r>
          </a:p>
        </p:txBody>
      </p:sp>
      <p:sp>
        <p:nvSpPr>
          <p:cNvPr id="4" name="Slide Number Placeholder 3"/>
          <p:cNvSpPr>
            <a:spLocks noGrp="1"/>
          </p:cNvSpPr>
          <p:nvPr>
            <p:ph type="sldNum" sz="quarter" idx="5"/>
          </p:nvPr>
        </p:nvSpPr>
        <p:spPr/>
        <p:txBody>
          <a:bodyPr/>
          <a:lstStyle/>
          <a:p>
            <a:fld id="{7DB597DD-2AC6-E743-B694-47125546691A}" type="slidenum">
              <a:rPr lang="en-GB" smtClean="0"/>
              <a:t>36</a:t>
            </a:fld>
            <a:endParaRPr lang="en-GB"/>
          </a:p>
        </p:txBody>
      </p:sp>
    </p:spTree>
    <p:extLst>
      <p:ext uri="{BB962C8B-B14F-4D97-AF65-F5344CB8AC3E}">
        <p14:creationId xmlns:p14="http://schemas.microsoft.com/office/powerpoint/2010/main" val="80330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795EB803-0B75-8D47-AD22-7D536C01EBEE}" type="datetimeFigureOut">
              <a:rPr lang="en-US" smtClean="0"/>
              <a:t>3/25/2026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179191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5EB803-0B75-8D47-AD22-7D536C01EBEE}" type="datetimeFigureOut">
              <a:rPr lang="en-US" smtClean="0"/>
              <a:t>3/25/2026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76027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5EB803-0B75-8D47-AD22-7D536C01EBEE}" type="datetimeFigureOut">
              <a:rPr lang="en-US" smtClean="0"/>
              <a:t>3/25/2026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205223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9242" y="274638"/>
            <a:ext cx="7327557" cy="1143000"/>
          </a:xfrm>
        </p:spPr>
        <p:txBody>
          <a:bodyPr/>
          <a:lstStyle>
            <a:lvl1pPr>
              <a:defRPr>
                <a:solidFill>
                  <a:schemeClr val="bg1"/>
                </a:solidFill>
              </a:defRPr>
            </a:lvl1pPr>
          </a:lstStyle>
          <a:p>
            <a:r>
              <a:rPr lang="en-GB"/>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5EB803-0B75-8D47-AD22-7D536C01EBEE}" type="datetimeFigureOut">
              <a:rPr lang="en-US" smtClean="0"/>
              <a:t>3/25/2026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222931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95EB803-0B75-8D47-AD22-7D536C01EBEE}" type="datetimeFigureOut">
              <a:rPr lang="en-US" smtClean="0"/>
              <a:t>3/25/2026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15087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795EB803-0B75-8D47-AD22-7D536C01EBEE}" type="datetimeFigureOut">
              <a:rPr lang="en-US" smtClean="0"/>
              <a:t>3/25/2026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5963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795EB803-0B75-8D47-AD22-7D536C01EBEE}" type="datetimeFigureOut">
              <a:rPr lang="en-US" smtClean="0"/>
              <a:t>3/25/2026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196908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795EB803-0B75-8D47-AD22-7D536C01EBEE}" type="datetimeFigureOut">
              <a:rPr lang="en-US" smtClean="0"/>
              <a:t>3/25/2026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96285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EB803-0B75-8D47-AD22-7D536C01EBEE}" type="datetimeFigureOut">
              <a:rPr lang="en-US" smtClean="0"/>
              <a:t>3/25/2026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2671351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95EB803-0B75-8D47-AD22-7D536C01EBEE}" type="datetimeFigureOut">
              <a:rPr lang="en-US" smtClean="0"/>
              <a:t>3/25/2026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904866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95EB803-0B75-8D47-AD22-7D536C01EBEE}" type="datetimeFigureOut">
              <a:rPr lang="en-US" smtClean="0"/>
              <a:t>3/25/2026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66A708-985A-5445-9400-B49C10E634FD}" type="slidenum">
              <a:rPr lang="en-GB" smtClean="0"/>
              <a:t>‹#›</a:t>
            </a:fld>
            <a:endParaRPr lang="en-GB"/>
          </a:p>
        </p:txBody>
      </p:sp>
    </p:spTree>
    <p:extLst>
      <p:ext uri="{BB962C8B-B14F-4D97-AF65-F5344CB8AC3E}">
        <p14:creationId xmlns:p14="http://schemas.microsoft.com/office/powerpoint/2010/main" val="127037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62F7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0388" y="274638"/>
            <a:ext cx="7426411"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EB803-0B75-8D47-AD22-7D536C01EBEE}" type="datetimeFigureOut">
              <a:rPr lang="en-US" smtClean="0"/>
              <a:t>3/25/2026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6A708-985A-5445-9400-B49C10E634FD}" type="slidenum">
              <a:rPr lang="en-GB" smtClean="0"/>
              <a:t>‹#›</a:t>
            </a:fld>
            <a:endParaRPr lang="en-GB"/>
          </a:p>
        </p:txBody>
      </p:sp>
      <p:pic>
        <p:nvPicPr>
          <p:cNvPr id="7" name="Picture 6">
            <a:extLst>
              <a:ext uri="{FF2B5EF4-FFF2-40B4-BE49-F238E27FC236}">
                <a16:creationId xmlns:a16="http://schemas.microsoft.com/office/drawing/2014/main" id="{82843E55-EC75-374D-939D-37132A0C7C0D}"/>
              </a:ext>
            </a:extLst>
          </p:cNvPr>
          <p:cNvPicPr>
            <a:picLocks noChangeAspect="1"/>
          </p:cNvPicPr>
          <p:nvPr userDrawn="1"/>
        </p:nvPicPr>
        <p:blipFill>
          <a:blip r:embed="rId13" cstate="email">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a:ext>
            </a:extLst>
          </a:blip>
          <a:stretch>
            <a:fillRect/>
          </a:stretch>
        </p:blipFill>
        <p:spPr>
          <a:xfrm>
            <a:off x="57666" y="290858"/>
            <a:ext cx="1140821" cy="1125086"/>
          </a:xfrm>
          <a:prstGeom prst="ellipse">
            <a:avLst/>
          </a:prstGeom>
          <a:ln w="3175" cap="rnd">
            <a:solidFill>
              <a:srgbClr val="333333"/>
            </a:solidFill>
          </a:ln>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523394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pprenticeships.gov.uk/" TargetMode="External"/><Relationship Id="rId2" Type="http://schemas.openxmlformats.org/officeDocument/2006/relationships/hyperlink" Target="https://amazingapprenticeships.com/"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fulford.york.sch.uk/wp-content/uploads/2026/02/Summer-2026-Examination-Timetable-1.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fulford.york.sch.uk/exam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hyperlink" Target="mailto:sixthform@fulford.york.sch.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646" y="2293214"/>
            <a:ext cx="7327557" cy="1143000"/>
          </a:xfrm>
        </p:spPr>
        <p:txBody>
          <a:bodyPr>
            <a:normAutofit fontScale="90000"/>
          </a:bodyPr>
          <a:lstStyle/>
          <a:p>
            <a:r>
              <a:rPr lang="en-GB" dirty="0"/>
              <a:t>Y11 Information Evening</a:t>
            </a:r>
            <a:br>
              <a:rPr lang="en-GB" dirty="0"/>
            </a:br>
            <a:r>
              <a:rPr lang="en-GB" sz="3100" dirty="0"/>
              <a:t>25</a:t>
            </a:r>
            <a:r>
              <a:rPr lang="en-GB" sz="3100" baseline="30000" dirty="0"/>
              <a:t>th</a:t>
            </a:r>
            <a:r>
              <a:rPr lang="en-GB" sz="3100" dirty="0"/>
              <a:t> March 2026</a:t>
            </a:r>
            <a:endParaRPr lang="en-GB" dirty="0"/>
          </a:p>
        </p:txBody>
      </p:sp>
    </p:spTree>
    <p:extLst>
      <p:ext uri="{BB962C8B-B14F-4D97-AF65-F5344CB8AC3E}">
        <p14:creationId xmlns:p14="http://schemas.microsoft.com/office/powerpoint/2010/main" val="395787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399967"/>
            <a:ext cx="8228008" cy="1069793"/>
          </a:xfrm>
        </p:spPr>
        <p:txBody>
          <a:bodyPr>
            <a:normAutofit/>
          </a:bodyPr>
          <a:lstStyle/>
          <a:p>
            <a:pPr lvl="0"/>
            <a:r>
              <a:rPr lang="en-GB" sz="4000" b="1"/>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658920" y="1872326"/>
            <a:ext cx="7842051" cy="4226273"/>
          </a:xfrm>
        </p:spPr>
        <p:txBody>
          <a:bodyPr vert="horz" lIns="91440" tIns="45720" rIns="91440" bIns="45720" rtlCol="0" anchor="t">
            <a:normAutofit lnSpcReduction="10000"/>
          </a:bodyPr>
          <a:lstStyle/>
          <a:p>
            <a:pPr marL="0" indent="0" defTabSz="914400">
              <a:spcBef>
                <a:spcPts val="200"/>
              </a:spcBef>
              <a:buNone/>
            </a:pPr>
            <a:r>
              <a:rPr lang="en-US" b="1"/>
              <a:t>York College/Other Sixth Form Colleges</a:t>
            </a:r>
            <a:endParaRPr lang="en-US" b="1">
              <a:ea typeface="Calibri"/>
              <a:cs typeface="Calibri"/>
            </a:endParaRPr>
          </a:p>
          <a:p>
            <a:pPr marL="0" indent="0" defTabSz="914400">
              <a:spcBef>
                <a:spcPts val="200"/>
              </a:spcBef>
              <a:buNone/>
            </a:pPr>
            <a:endParaRPr lang="en-US" b="1">
              <a:ea typeface="Calibri"/>
              <a:cs typeface="Calibri"/>
            </a:endParaRPr>
          </a:p>
          <a:p>
            <a:pPr defTabSz="914400">
              <a:spcBef>
                <a:spcPts val="200"/>
              </a:spcBef>
            </a:pPr>
            <a:r>
              <a:rPr lang="en-US" b="1"/>
              <a:t>Applications should now have been made to York College or any other Sixth Form providers.</a:t>
            </a:r>
            <a:endParaRPr lang="en-US" b="1">
              <a:ea typeface="Calibri"/>
              <a:cs typeface="Calibri"/>
            </a:endParaRPr>
          </a:p>
          <a:p>
            <a:pPr defTabSz="914400">
              <a:spcBef>
                <a:spcPts val="200"/>
              </a:spcBef>
            </a:pPr>
            <a:endParaRPr lang="en-US" b="1">
              <a:ea typeface="Calibri"/>
              <a:cs typeface="Calibri"/>
            </a:endParaRPr>
          </a:p>
          <a:p>
            <a:pPr defTabSz="914400">
              <a:spcBef>
                <a:spcPts val="200"/>
              </a:spcBef>
            </a:pPr>
            <a:r>
              <a:rPr lang="en-US" b="1"/>
              <a:t>Mrs Birkby is available to support students with their applications, and to advise on results day.</a:t>
            </a:r>
            <a:endParaRPr lang="en-US" sz="2800">
              <a:ea typeface="Calibri"/>
              <a:cs typeface="Calibri"/>
            </a:endParaRPr>
          </a:p>
          <a:p>
            <a:pPr marL="0" indent="-228600" defTabSz="914400">
              <a:spcBef>
                <a:spcPts val="200"/>
              </a:spcBef>
              <a:buFont typeface="Arial" pitchFamily="34"/>
              <a:buChar char="•"/>
            </a:pPr>
            <a:endParaRPr lang="en-US" sz="1500">
              <a:cs typeface="Calibri Light"/>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73CB-F254-4491-BA83-1E84EA7B8D15}"/>
              </a:ext>
            </a:extLst>
          </p:cNvPr>
          <p:cNvSpPr>
            <a:spLocks noGrp="1"/>
          </p:cNvSpPr>
          <p:nvPr>
            <p:ph type="title"/>
          </p:nvPr>
        </p:nvSpPr>
        <p:spPr>
          <a:xfrm>
            <a:off x="287341" y="639915"/>
            <a:ext cx="8228008" cy="470426"/>
          </a:xfrm>
        </p:spPr>
        <p:txBody>
          <a:bodyPr>
            <a:normAutofit fontScale="90000"/>
          </a:bodyPr>
          <a:lstStyle/>
          <a:p>
            <a:r>
              <a:rPr lang="en-GB"/>
              <a:t>Apprenticeships</a:t>
            </a:r>
          </a:p>
        </p:txBody>
      </p:sp>
      <p:sp>
        <p:nvSpPr>
          <p:cNvPr id="3" name="Content Placeholder 2">
            <a:extLst>
              <a:ext uri="{FF2B5EF4-FFF2-40B4-BE49-F238E27FC236}">
                <a16:creationId xmlns:a16="http://schemas.microsoft.com/office/drawing/2014/main" id="{1C93D41A-22E7-4AFB-B38C-5866AA11CB12}"/>
              </a:ext>
            </a:extLst>
          </p:cNvPr>
          <p:cNvSpPr>
            <a:spLocks noGrp="1"/>
          </p:cNvSpPr>
          <p:nvPr>
            <p:ph idx="1"/>
          </p:nvPr>
        </p:nvSpPr>
        <p:spPr>
          <a:xfrm>
            <a:off x="495299" y="2476500"/>
            <a:ext cx="8361361" cy="3987800"/>
          </a:xfrm>
        </p:spPr>
        <p:txBody>
          <a:bodyPr>
            <a:normAutofit/>
          </a:bodyPr>
          <a:lstStyle/>
          <a:p>
            <a:r>
              <a:rPr lang="en-GB" sz="3600"/>
              <a:t>Apply directly to employer</a:t>
            </a:r>
          </a:p>
          <a:p>
            <a:r>
              <a:rPr lang="en-GB" sz="3600"/>
              <a:t>Different levels</a:t>
            </a:r>
          </a:p>
          <a:p>
            <a:r>
              <a:rPr lang="en-GB" sz="3600"/>
              <a:t>Competition is fierce</a:t>
            </a:r>
          </a:p>
          <a:p>
            <a:r>
              <a:rPr lang="en-GB" sz="3600"/>
              <a:t>You can apply for as many as you like</a:t>
            </a:r>
          </a:p>
          <a:p>
            <a:pPr lvl="1"/>
            <a:r>
              <a:rPr lang="en-GB" sz="3200">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https://amazingapprenticeships.com/</a:t>
            </a:r>
            <a:endParaRPr lang="en-GB" sz="3200">
              <a:latin typeface="Calibri" panose="020F0502020204030204" pitchFamily="34" charset="0"/>
              <a:ea typeface="Calibri" panose="020F0502020204030204" pitchFamily="34" charset="0"/>
            </a:endParaRPr>
          </a:p>
          <a:p>
            <a:pPr lvl="1"/>
            <a:r>
              <a:rPr lang="en-GB" sz="3200">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https://www.apprenticeships.gov.uk/</a:t>
            </a:r>
            <a:endParaRPr lang="en-GB" sz="3200"/>
          </a:p>
          <a:p>
            <a:pPr marL="0" indent="0">
              <a:buNone/>
            </a:pPr>
            <a:endParaRPr lang="en-GB"/>
          </a:p>
        </p:txBody>
      </p:sp>
      <p:pic>
        <p:nvPicPr>
          <p:cNvPr id="4" name="Picture 3" descr="A group of people sitting in a classroom&#10;&#10;Description automatically generated">
            <a:extLst>
              <a:ext uri="{FF2B5EF4-FFF2-40B4-BE49-F238E27FC236}">
                <a16:creationId xmlns:a16="http://schemas.microsoft.com/office/drawing/2014/main" id="{C66CEADC-0620-4B67-B913-6AD23A5F16A3}"/>
              </a:ext>
            </a:extLst>
          </p:cNvPr>
          <p:cNvPicPr/>
          <p:nvPr/>
        </p:nvPicPr>
        <p:blipFill rotWithShape="1">
          <a:blip r:embed="rId4" cstate="print">
            <a:extLst>
              <a:ext uri="{28A0092B-C50C-407E-A947-70E740481C1C}">
                <a14:useLocalDpi xmlns:a14="http://schemas.microsoft.com/office/drawing/2010/main" val="0"/>
              </a:ext>
            </a:extLst>
          </a:blip>
          <a:srcRect l="5474" t="3620" r="22885"/>
          <a:stretch/>
        </p:blipFill>
        <p:spPr bwMode="auto">
          <a:xfrm rot="5400000">
            <a:off x="6774177" y="211456"/>
            <a:ext cx="2073275" cy="20916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793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EC66E-B577-FAE5-AFC4-CC6E6979E4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FBE4CE-A789-8A7B-758E-E5BCFF462670}"/>
              </a:ext>
            </a:extLst>
          </p:cNvPr>
          <p:cNvSpPr txBox="1"/>
          <p:nvPr/>
        </p:nvSpPr>
        <p:spPr>
          <a:xfrm>
            <a:off x="548491" y="2283849"/>
            <a:ext cx="800060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If you have any questions relating to pastoral care, please feel free to stay behind and we can have a chat.</a:t>
            </a:r>
            <a:endParaRPr lang="en-US">
              <a:solidFill>
                <a:schemeClr val="bg1"/>
              </a:solidFill>
            </a:endParaRPr>
          </a:p>
        </p:txBody>
      </p:sp>
    </p:spTree>
    <p:extLst>
      <p:ext uri="{BB962C8B-B14F-4D97-AF65-F5344CB8AC3E}">
        <p14:creationId xmlns:p14="http://schemas.microsoft.com/office/powerpoint/2010/main" val="4045492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8C31-8B69-4060-BB7E-69A4A085EEC7}"/>
              </a:ext>
            </a:extLst>
          </p:cNvPr>
          <p:cNvSpPr>
            <a:spLocks noGrp="1"/>
          </p:cNvSpPr>
          <p:nvPr>
            <p:ph type="title"/>
          </p:nvPr>
        </p:nvSpPr>
        <p:spPr/>
        <p:txBody>
          <a:bodyPr/>
          <a:lstStyle/>
          <a:p>
            <a:r>
              <a:rPr lang="en-GB"/>
              <a:t>Outline of the talk:</a:t>
            </a:r>
          </a:p>
        </p:txBody>
      </p:sp>
      <p:sp>
        <p:nvSpPr>
          <p:cNvPr id="3" name="Content Placeholder 2">
            <a:extLst>
              <a:ext uri="{FF2B5EF4-FFF2-40B4-BE49-F238E27FC236}">
                <a16:creationId xmlns:a16="http://schemas.microsoft.com/office/drawing/2014/main" id="{23481FCC-3C72-4E3D-8824-BFB7FB793729}"/>
              </a:ext>
            </a:extLst>
          </p:cNvPr>
          <p:cNvSpPr>
            <a:spLocks noGrp="1"/>
          </p:cNvSpPr>
          <p:nvPr>
            <p:ph idx="1"/>
          </p:nvPr>
        </p:nvSpPr>
        <p:spPr>
          <a:xfrm>
            <a:off x="457200" y="2044557"/>
            <a:ext cx="8229600" cy="4081606"/>
          </a:xfrm>
        </p:spPr>
        <p:txBody>
          <a:bodyPr/>
          <a:lstStyle/>
          <a:p>
            <a:r>
              <a:rPr lang="en-GB"/>
              <a:t>The final weeks of Year 11</a:t>
            </a:r>
          </a:p>
          <a:p>
            <a:r>
              <a:rPr lang="en-GB"/>
              <a:t>How to support your child during exams</a:t>
            </a:r>
          </a:p>
          <a:p>
            <a:r>
              <a:rPr lang="en-GB"/>
              <a:t>KS4 Exams and NEA (coursework) </a:t>
            </a:r>
          </a:p>
          <a:p>
            <a:r>
              <a:rPr lang="en-GB"/>
              <a:t>Results Day</a:t>
            </a:r>
          </a:p>
          <a:p>
            <a:r>
              <a:rPr lang="en-GB"/>
              <a:t>Securing post-16 places for September</a:t>
            </a:r>
          </a:p>
          <a:p>
            <a:endParaRPr lang="en-GB"/>
          </a:p>
          <a:p>
            <a:endParaRPr lang="en-GB"/>
          </a:p>
          <a:p>
            <a:endParaRPr lang="en-GB"/>
          </a:p>
          <a:p>
            <a:endParaRPr lang="en-GB"/>
          </a:p>
        </p:txBody>
      </p:sp>
    </p:spTree>
    <p:extLst>
      <p:ext uri="{BB962C8B-B14F-4D97-AF65-F5344CB8AC3E}">
        <p14:creationId xmlns:p14="http://schemas.microsoft.com/office/powerpoint/2010/main" val="4251766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44" y="490249"/>
            <a:ext cx="4154859" cy="1059878"/>
          </a:xfrm>
        </p:spPr>
        <p:txBody>
          <a:bodyPr>
            <a:normAutofit/>
          </a:bodyPr>
          <a:lstStyle/>
          <a:p>
            <a:r>
              <a:rPr lang="en-GB"/>
              <a:t>The final push! </a:t>
            </a:r>
          </a:p>
        </p:txBody>
      </p:sp>
      <p:sp>
        <p:nvSpPr>
          <p:cNvPr id="12" name="Content Placeholder 2">
            <a:extLst>
              <a:ext uri="{FF2B5EF4-FFF2-40B4-BE49-F238E27FC236}">
                <a16:creationId xmlns:a16="http://schemas.microsoft.com/office/drawing/2014/main" id="{04326DA2-F0C3-499D-882D-F4DB6D0BEFC3}"/>
              </a:ext>
            </a:extLst>
          </p:cNvPr>
          <p:cNvSpPr>
            <a:spLocks noGrp="1"/>
          </p:cNvSpPr>
          <p:nvPr>
            <p:ph idx="1"/>
          </p:nvPr>
        </p:nvSpPr>
        <p:spPr>
          <a:xfrm>
            <a:off x="364717" y="1900720"/>
            <a:ext cx="8108483" cy="4467031"/>
          </a:xfrm>
          <a:solidFill>
            <a:schemeClr val="accent6">
              <a:lumMod val="20000"/>
              <a:lumOff val="80000"/>
            </a:schemeClr>
          </a:solidFill>
        </p:spPr>
        <p:txBody>
          <a:bodyPr vert="horz" lIns="91440" tIns="45720" rIns="91440" bIns="45720" rtlCol="0" anchor="t">
            <a:normAutofit fontScale="62500" lnSpcReduction="20000"/>
          </a:bodyPr>
          <a:lstStyle/>
          <a:p>
            <a:pPr marL="0" indent="0">
              <a:buNone/>
            </a:pPr>
            <a:r>
              <a:rPr lang="en-GB" sz="4200">
                <a:solidFill>
                  <a:schemeClr val="tx1"/>
                </a:solidFill>
              </a:rPr>
              <a:t>Students have responded positively to the support teachers are giving them:</a:t>
            </a:r>
          </a:p>
          <a:p>
            <a:pPr marL="0" indent="0">
              <a:buNone/>
            </a:pPr>
            <a:endParaRPr lang="en-GB" sz="4200">
              <a:solidFill>
                <a:schemeClr val="tx1"/>
              </a:solidFill>
            </a:endParaRPr>
          </a:p>
          <a:p>
            <a:pPr>
              <a:buFontTx/>
              <a:buChar char="-"/>
            </a:pPr>
            <a:r>
              <a:rPr lang="en-GB" sz="4200">
                <a:solidFill>
                  <a:schemeClr val="tx1"/>
                </a:solidFill>
              </a:rPr>
              <a:t>Revision resources shared via Teams and Class Charts</a:t>
            </a:r>
            <a:endParaRPr lang="en-GB" sz="4200">
              <a:solidFill>
                <a:schemeClr val="tx1"/>
              </a:solidFill>
              <a:ea typeface="Calibri"/>
              <a:cs typeface="Calibri"/>
            </a:endParaRPr>
          </a:p>
          <a:p>
            <a:pPr>
              <a:buFontTx/>
              <a:buChar char="-"/>
            </a:pPr>
            <a:r>
              <a:rPr lang="en-GB" sz="4200">
                <a:solidFill>
                  <a:schemeClr val="tx1"/>
                </a:solidFill>
              </a:rPr>
              <a:t>Personal feedback about their mock exam results</a:t>
            </a:r>
          </a:p>
          <a:p>
            <a:pPr>
              <a:buFontTx/>
              <a:buChar char="-"/>
            </a:pPr>
            <a:r>
              <a:rPr lang="en-GB" sz="4200">
                <a:solidFill>
                  <a:schemeClr val="tx1"/>
                </a:solidFill>
                <a:ea typeface="Calibri"/>
                <a:cs typeface="Calibri"/>
              </a:rPr>
              <a:t>Exam scripts are a fantastic revision resource</a:t>
            </a:r>
            <a:endParaRPr lang="en-GB" sz="4200" dirty="0">
              <a:solidFill>
                <a:schemeClr val="tx1"/>
              </a:solidFill>
              <a:ea typeface="Calibri"/>
              <a:cs typeface="Calibri"/>
            </a:endParaRPr>
          </a:p>
          <a:p>
            <a:pPr>
              <a:buFontTx/>
              <a:buChar char="-"/>
            </a:pPr>
            <a:r>
              <a:rPr lang="en-GB" sz="4200">
                <a:solidFill>
                  <a:schemeClr val="tx1"/>
                </a:solidFill>
              </a:rPr>
              <a:t>Interventions classes: Maths, English, Science </a:t>
            </a:r>
            <a:endParaRPr lang="en-GB" sz="4200">
              <a:solidFill>
                <a:schemeClr val="tx1"/>
              </a:solidFill>
              <a:ea typeface="Calibri"/>
              <a:cs typeface="Calibri"/>
            </a:endParaRPr>
          </a:p>
          <a:p>
            <a:pPr>
              <a:buFontTx/>
              <a:buChar char="-"/>
            </a:pPr>
            <a:r>
              <a:rPr lang="en-GB" sz="4200">
                <a:solidFill>
                  <a:schemeClr val="tx1"/>
                </a:solidFill>
              </a:rPr>
              <a:t>Lessons focused on exam approaches and past papers</a:t>
            </a:r>
          </a:p>
          <a:p>
            <a:pPr>
              <a:buFontTx/>
              <a:buChar char="-"/>
            </a:pPr>
            <a:r>
              <a:rPr lang="en-GB" sz="4200">
                <a:solidFill>
                  <a:schemeClr val="tx1"/>
                </a:solidFill>
                <a:ea typeface="Calibri"/>
                <a:cs typeface="Calibri"/>
              </a:rPr>
              <a:t>Attendance at Revise Until Five and 'Power Hour' on Tuesdays and Thursdays</a:t>
            </a:r>
            <a:endParaRPr lang="en-GB" sz="4200" dirty="0">
              <a:solidFill>
                <a:schemeClr val="tx1"/>
              </a:solidFill>
              <a:ea typeface="Calibri"/>
              <a:cs typeface="Calibri"/>
            </a:endParaRPr>
          </a:p>
        </p:txBody>
      </p:sp>
    </p:spTree>
    <p:extLst>
      <p:ext uri="{BB962C8B-B14F-4D97-AF65-F5344CB8AC3E}">
        <p14:creationId xmlns:p14="http://schemas.microsoft.com/office/powerpoint/2010/main" val="38561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fade">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763EE-F40D-B297-841A-67240D5C4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85C15-FC00-92AB-AC21-98EC67829406}"/>
              </a:ext>
            </a:extLst>
          </p:cNvPr>
          <p:cNvSpPr>
            <a:spLocks noGrp="1"/>
          </p:cNvSpPr>
          <p:nvPr>
            <p:ph type="title"/>
          </p:nvPr>
        </p:nvSpPr>
        <p:spPr>
          <a:xfrm>
            <a:off x="1252144" y="490249"/>
            <a:ext cx="4371056" cy="1059878"/>
          </a:xfrm>
        </p:spPr>
        <p:txBody>
          <a:bodyPr>
            <a:normAutofit/>
          </a:bodyPr>
          <a:lstStyle/>
          <a:p>
            <a:r>
              <a:rPr lang="en-GB"/>
              <a:t>The final push! </a:t>
            </a:r>
          </a:p>
        </p:txBody>
      </p:sp>
      <p:pic>
        <p:nvPicPr>
          <p:cNvPr id="17" name="Picture 16" descr="A calendar with numbers and days&#10;&#10;AI-generated content may be incorrect.">
            <a:extLst>
              <a:ext uri="{FF2B5EF4-FFF2-40B4-BE49-F238E27FC236}">
                <a16:creationId xmlns:a16="http://schemas.microsoft.com/office/drawing/2014/main" id="{766A3ABA-8792-B8DD-0498-6EC7FA483B08}"/>
              </a:ext>
            </a:extLst>
          </p:cNvPr>
          <p:cNvPicPr>
            <a:picLocks noChangeAspect="1"/>
          </p:cNvPicPr>
          <p:nvPr/>
        </p:nvPicPr>
        <p:blipFill>
          <a:blip r:embed="rId2"/>
          <a:srcRect l="50068" t="-176" r="23410" b="54021"/>
          <a:stretch>
            <a:fillRect/>
          </a:stretch>
        </p:blipFill>
        <p:spPr>
          <a:xfrm>
            <a:off x="6547855" y="-658"/>
            <a:ext cx="2474968" cy="1560592"/>
          </a:xfrm>
          <a:prstGeom prst="rect">
            <a:avLst/>
          </a:prstGeom>
        </p:spPr>
      </p:pic>
      <p:pic>
        <p:nvPicPr>
          <p:cNvPr id="20" name="Picture 19" descr="A calendar with numbers and days&#10;&#10;AI-generated content may be incorrect.">
            <a:extLst>
              <a:ext uri="{FF2B5EF4-FFF2-40B4-BE49-F238E27FC236}">
                <a16:creationId xmlns:a16="http://schemas.microsoft.com/office/drawing/2014/main" id="{7C0F551D-5387-B91B-A540-EB1487DB36D9}"/>
              </a:ext>
            </a:extLst>
          </p:cNvPr>
          <p:cNvPicPr>
            <a:picLocks noChangeAspect="1"/>
          </p:cNvPicPr>
          <p:nvPr/>
        </p:nvPicPr>
        <p:blipFill>
          <a:blip r:embed="rId2"/>
          <a:srcRect l="77882" r="196" b="55789"/>
          <a:stretch>
            <a:fillRect/>
          </a:stretch>
        </p:blipFill>
        <p:spPr>
          <a:xfrm>
            <a:off x="6549773" y="1561480"/>
            <a:ext cx="2467978" cy="1880952"/>
          </a:xfrm>
          <a:prstGeom prst="rect">
            <a:avLst/>
          </a:prstGeom>
        </p:spPr>
      </p:pic>
      <p:pic>
        <p:nvPicPr>
          <p:cNvPr id="23" name="Picture 22" descr="A calendar with numbers and days&#10;&#10;AI-generated content may be incorrect.">
            <a:extLst>
              <a:ext uri="{FF2B5EF4-FFF2-40B4-BE49-F238E27FC236}">
                <a16:creationId xmlns:a16="http://schemas.microsoft.com/office/drawing/2014/main" id="{62D83AE0-F9B9-A2B8-2006-27DD98E209EA}"/>
              </a:ext>
            </a:extLst>
          </p:cNvPr>
          <p:cNvPicPr>
            <a:picLocks noChangeAspect="1"/>
          </p:cNvPicPr>
          <p:nvPr/>
        </p:nvPicPr>
        <p:blipFill>
          <a:blip r:embed="rId2"/>
          <a:srcRect t="50052" r="76339" b="-526"/>
          <a:stretch>
            <a:fillRect/>
          </a:stretch>
        </p:blipFill>
        <p:spPr>
          <a:xfrm>
            <a:off x="6544126" y="3429490"/>
            <a:ext cx="2479356" cy="1852671"/>
          </a:xfrm>
          <a:prstGeom prst="rect">
            <a:avLst/>
          </a:prstGeom>
        </p:spPr>
      </p:pic>
      <p:pic>
        <p:nvPicPr>
          <p:cNvPr id="24" name="Picture 23" descr="A calendar with numbers and days&#10;&#10;AI-generated content may be incorrect.">
            <a:extLst>
              <a:ext uri="{FF2B5EF4-FFF2-40B4-BE49-F238E27FC236}">
                <a16:creationId xmlns:a16="http://schemas.microsoft.com/office/drawing/2014/main" id="{438468F2-09AE-54DD-9F4C-4B0C92BD0B64}"/>
              </a:ext>
            </a:extLst>
          </p:cNvPr>
          <p:cNvPicPr>
            <a:picLocks noChangeAspect="1"/>
          </p:cNvPicPr>
          <p:nvPr/>
        </p:nvPicPr>
        <p:blipFill>
          <a:blip r:embed="rId2"/>
          <a:srcRect l="26130" t="50095" r="50044" b="3158"/>
          <a:stretch>
            <a:fillRect/>
          </a:stretch>
        </p:blipFill>
        <p:spPr>
          <a:xfrm>
            <a:off x="6544126" y="5134952"/>
            <a:ext cx="2477204" cy="1865026"/>
          </a:xfrm>
          <a:prstGeom prst="rect">
            <a:avLst/>
          </a:prstGeom>
        </p:spPr>
      </p:pic>
      <p:cxnSp>
        <p:nvCxnSpPr>
          <p:cNvPr id="29" name="Straight Arrow Connector 28">
            <a:extLst>
              <a:ext uri="{FF2B5EF4-FFF2-40B4-BE49-F238E27FC236}">
                <a16:creationId xmlns:a16="http://schemas.microsoft.com/office/drawing/2014/main" id="{F3A4A6FC-ABD5-F368-C4E1-967505A1B919}"/>
              </a:ext>
            </a:extLst>
          </p:cNvPr>
          <p:cNvCxnSpPr/>
          <p:nvPr/>
        </p:nvCxnSpPr>
        <p:spPr>
          <a:xfrm>
            <a:off x="6820125" y="1321550"/>
            <a:ext cx="792659" cy="811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EC9B1F8-D20A-5A9D-5645-2FAFF62180C2}"/>
              </a:ext>
            </a:extLst>
          </p:cNvPr>
          <p:cNvCxnSpPr>
            <a:cxnSpLocks/>
          </p:cNvCxnSpPr>
          <p:nvPr/>
        </p:nvCxnSpPr>
        <p:spPr>
          <a:xfrm flipV="1">
            <a:off x="7794042" y="2276528"/>
            <a:ext cx="1036138" cy="541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5E1609F-FD04-7C9D-29DD-537A735E0C1A}"/>
              </a:ext>
            </a:extLst>
          </p:cNvPr>
          <p:cNvCxnSpPr>
            <a:cxnSpLocks/>
          </p:cNvCxnSpPr>
          <p:nvPr/>
        </p:nvCxnSpPr>
        <p:spPr>
          <a:xfrm flipV="1">
            <a:off x="6738965" y="2492953"/>
            <a:ext cx="2104741" cy="1893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3255707-C18F-67DE-B066-5721E3D510E2}"/>
              </a:ext>
            </a:extLst>
          </p:cNvPr>
          <p:cNvCxnSpPr>
            <a:cxnSpLocks/>
          </p:cNvCxnSpPr>
          <p:nvPr/>
        </p:nvCxnSpPr>
        <p:spPr>
          <a:xfrm flipV="1">
            <a:off x="6725438" y="4819535"/>
            <a:ext cx="2118268" cy="32464"/>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BF4F1BD-6085-A4D1-F4D9-6829E1E376B2}"/>
              </a:ext>
            </a:extLst>
          </p:cNvPr>
          <p:cNvSpPr/>
          <p:nvPr/>
        </p:nvSpPr>
        <p:spPr>
          <a:xfrm>
            <a:off x="7614044" y="1025895"/>
            <a:ext cx="444763" cy="285450"/>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25</a:t>
            </a:r>
          </a:p>
        </p:txBody>
      </p:sp>
      <p:sp>
        <p:nvSpPr>
          <p:cNvPr id="36" name="Rectangle 35">
            <a:extLst>
              <a:ext uri="{FF2B5EF4-FFF2-40B4-BE49-F238E27FC236}">
                <a16:creationId xmlns:a16="http://schemas.microsoft.com/office/drawing/2014/main" id="{9FC48EB2-399C-2036-8DC6-8B059BF0D88C}"/>
              </a:ext>
            </a:extLst>
          </p:cNvPr>
          <p:cNvSpPr/>
          <p:nvPr/>
        </p:nvSpPr>
        <p:spPr>
          <a:xfrm>
            <a:off x="8195689" y="5665529"/>
            <a:ext cx="404183" cy="271924"/>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5</a:t>
            </a:r>
          </a:p>
        </p:txBody>
      </p:sp>
      <p:sp>
        <p:nvSpPr>
          <p:cNvPr id="37" name="Rectangle 36">
            <a:extLst>
              <a:ext uri="{FF2B5EF4-FFF2-40B4-BE49-F238E27FC236}">
                <a16:creationId xmlns:a16="http://schemas.microsoft.com/office/drawing/2014/main" id="{327E47FC-35FC-15F0-7DA6-396B45E096F0}"/>
              </a:ext>
            </a:extLst>
          </p:cNvPr>
          <p:cNvSpPr/>
          <p:nvPr/>
        </p:nvSpPr>
        <p:spPr>
          <a:xfrm>
            <a:off x="7559937" y="6301279"/>
            <a:ext cx="444763" cy="285450"/>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24</a:t>
            </a:r>
          </a:p>
        </p:txBody>
      </p:sp>
      <p:sp>
        <p:nvSpPr>
          <p:cNvPr id="39" name="Content Placeholder 2">
            <a:extLst>
              <a:ext uri="{FF2B5EF4-FFF2-40B4-BE49-F238E27FC236}">
                <a16:creationId xmlns:a16="http://schemas.microsoft.com/office/drawing/2014/main" id="{8ECCF6FB-24B7-A3C9-4EDC-EFA4595A328B}"/>
              </a:ext>
            </a:extLst>
          </p:cNvPr>
          <p:cNvSpPr>
            <a:spLocks noGrp="1"/>
          </p:cNvSpPr>
          <p:nvPr>
            <p:ph idx="1"/>
          </p:nvPr>
        </p:nvSpPr>
        <p:spPr>
          <a:xfrm>
            <a:off x="446021" y="4349039"/>
            <a:ext cx="5597935" cy="2234207"/>
          </a:xfrm>
          <a:solidFill>
            <a:schemeClr val="accent6">
              <a:lumMod val="20000"/>
              <a:lumOff val="80000"/>
            </a:schemeClr>
          </a:solidFill>
        </p:spPr>
        <p:txBody>
          <a:bodyPr vert="horz" lIns="91440" tIns="45720" rIns="91440" bIns="45720" rtlCol="0" anchor="t">
            <a:normAutofit/>
          </a:bodyPr>
          <a:lstStyle/>
          <a:p>
            <a:pPr marL="0" indent="0">
              <a:buNone/>
            </a:pPr>
            <a:r>
              <a:rPr lang="en-GB" sz="3600" dirty="0">
                <a:solidFill>
                  <a:schemeClr val="tx1"/>
                </a:solidFill>
                <a:ea typeface="Calibri"/>
                <a:cs typeface="Calibri"/>
              </a:rPr>
              <a:t>7 weeks of school left</a:t>
            </a:r>
          </a:p>
          <a:p>
            <a:pPr marL="0" indent="0">
              <a:buNone/>
            </a:pPr>
            <a:r>
              <a:rPr lang="en-GB" sz="3600" dirty="0">
                <a:solidFill>
                  <a:schemeClr val="tx1"/>
                </a:solidFill>
                <a:ea typeface="Calibri"/>
                <a:cs typeface="Calibri"/>
              </a:rPr>
              <a:t>Final day: Friday 5th June</a:t>
            </a:r>
          </a:p>
          <a:p>
            <a:pPr marL="0" indent="0">
              <a:buNone/>
            </a:pPr>
            <a:r>
              <a:rPr lang="en-GB" sz="3600">
                <a:solidFill>
                  <a:schemeClr val="tx1"/>
                </a:solidFill>
                <a:ea typeface="Calibri"/>
                <a:cs typeface="Calibri"/>
              </a:rPr>
              <a:t>Contingency day: 24th June</a:t>
            </a:r>
            <a:endParaRPr lang="en-GB" sz="3600" dirty="0">
              <a:solidFill>
                <a:schemeClr val="tx1"/>
              </a:solidFill>
              <a:ea typeface="Calibri"/>
              <a:cs typeface="Calibri"/>
            </a:endParaRPr>
          </a:p>
          <a:p>
            <a:pPr marL="0" indent="0">
              <a:buNone/>
            </a:pPr>
            <a:endParaRPr lang="en-GB" sz="4200" dirty="0">
              <a:solidFill>
                <a:schemeClr val="tx1"/>
              </a:solidFill>
            </a:endParaRPr>
          </a:p>
          <a:p>
            <a:pPr marL="0" indent="0">
              <a:buNone/>
            </a:pPr>
            <a:endParaRPr lang="en-GB" sz="4200" dirty="0">
              <a:solidFill>
                <a:schemeClr val="tx1"/>
              </a:solidFill>
            </a:endParaRPr>
          </a:p>
          <a:p>
            <a:pPr marL="0" indent="0">
              <a:buNone/>
            </a:pPr>
            <a:endParaRPr lang="en-GB" sz="4200" dirty="0">
              <a:solidFill>
                <a:schemeClr val="tx1"/>
              </a:solidFill>
              <a:ea typeface="Calibri"/>
              <a:cs typeface="Calibri"/>
            </a:endParaRPr>
          </a:p>
          <a:p>
            <a:pPr marL="0" indent="0">
              <a:buNone/>
            </a:pPr>
            <a:endParaRPr lang="en-GB" sz="4200" dirty="0">
              <a:solidFill>
                <a:schemeClr val="tx1"/>
              </a:solidFill>
              <a:ea typeface="Calibri"/>
              <a:cs typeface="Calibri"/>
            </a:endParaRPr>
          </a:p>
          <a:p>
            <a:endParaRPr lang="en-GB" sz="3700" dirty="0">
              <a:solidFill>
                <a:schemeClr val="tx1"/>
              </a:solidFill>
              <a:ea typeface="Calibri"/>
              <a:cs typeface="Calibri"/>
            </a:endParaRPr>
          </a:p>
          <a:p>
            <a:endParaRPr lang="en-GB" sz="3700" dirty="0">
              <a:solidFill>
                <a:schemeClr val="tx1"/>
              </a:solidFill>
              <a:ea typeface="Calibri"/>
              <a:cs typeface="Calibri"/>
            </a:endParaRPr>
          </a:p>
          <a:p>
            <a:pPr marL="0" indent="0">
              <a:buNone/>
            </a:pPr>
            <a:endParaRPr lang="en-GB" sz="3700" dirty="0">
              <a:solidFill>
                <a:schemeClr val="tx1"/>
              </a:solidFill>
            </a:endParaRPr>
          </a:p>
          <a:p>
            <a:pPr marL="0" indent="0">
              <a:buNone/>
            </a:pPr>
            <a:endParaRPr lang="en-GB" sz="3700" dirty="0">
              <a:solidFill>
                <a:schemeClr val="tx1"/>
              </a:solidFill>
              <a:ea typeface="Calibri"/>
              <a:cs typeface="Calibri"/>
            </a:endParaRPr>
          </a:p>
          <a:p>
            <a:pPr marL="0" indent="0">
              <a:buNone/>
            </a:pPr>
            <a:endParaRPr lang="en-GB" sz="3700" dirty="0">
              <a:solidFill>
                <a:schemeClr val="tx1"/>
              </a:solidFill>
              <a:ea typeface="Calibri"/>
              <a:cs typeface="Calibri"/>
            </a:endParaRPr>
          </a:p>
          <a:p>
            <a:pPr marL="0" indent="0">
              <a:buNone/>
            </a:pPr>
            <a:endParaRPr lang="en-GB" sz="4200" dirty="0">
              <a:solidFill>
                <a:schemeClr val="tx1"/>
              </a:solidFill>
              <a:ea typeface="Calibri"/>
              <a:cs typeface="Calibri"/>
            </a:endParaRPr>
          </a:p>
        </p:txBody>
      </p:sp>
    </p:spTree>
    <p:extLst>
      <p:ext uri="{BB962C8B-B14F-4D97-AF65-F5344CB8AC3E}">
        <p14:creationId xmlns:p14="http://schemas.microsoft.com/office/powerpoint/2010/main" val="36841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fade">
                                      <p:cBhvr>
                                        <p:cTn id="12" dur="500"/>
                                        <p:tgtEl>
                                          <p:spTgt spid="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animEffect transition="in" filter="fade">
                                      <p:cBhvr>
                                        <p:cTn id="17"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E8585-A53B-0310-5AC0-08FB81DFD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5ACD1-DD83-6A6A-600C-8F109E6A4433}"/>
              </a:ext>
            </a:extLst>
          </p:cNvPr>
          <p:cNvSpPr>
            <a:spLocks noGrp="1"/>
          </p:cNvSpPr>
          <p:nvPr>
            <p:ph type="title"/>
          </p:nvPr>
        </p:nvSpPr>
        <p:spPr>
          <a:xfrm>
            <a:off x="1252144" y="490249"/>
            <a:ext cx="4371056" cy="1059878"/>
          </a:xfrm>
        </p:spPr>
        <p:txBody>
          <a:bodyPr>
            <a:normAutofit/>
          </a:bodyPr>
          <a:lstStyle/>
          <a:p>
            <a:r>
              <a:rPr lang="en-GB"/>
              <a:t>The final push! </a:t>
            </a:r>
          </a:p>
        </p:txBody>
      </p:sp>
      <p:pic>
        <p:nvPicPr>
          <p:cNvPr id="17" name="Picture 16" descr="A calendar with numbers and days&#10;&#10;AI-generated content may be incorrect.">
            <a:extLst>
              <a:ext uri="{FF2B5EF4-FFF2-40B4-BE49-F238E27FC236}">
                <a16:creationId xmlns:a16="http://schemas.microsoft.com/office/drawing/2014/main" id="{113C3D0A-7B9A-22A7-1A9B-B3A4E9E53F64}"/>
              </a:ext>
            </a:extLst>
          </p:cNvPr>
          <p:cNvPicPr>
            <a:picLocks noChangeAspect="1"/>
          </p:cNvPicPr>
          <p:nvPr/>
        </p:nvPicPr>
        <p:blipFill>
          <a:blip r:embed="rId2"/>
          <a:srcRect l="50068" t="-176" r="23410" b="54021"/>
          <a:stretch>
            <a:fillRect/>
          </a:stretch>
        </p:blipFill>
        <p:spPr>
          <a:xfrm>
            <a:off x="6547855" y="-658"/>
            <a:ext cx="2474968" cy="1560592"/>
          </a:xfrm>
          <a:prstGeom prst="rect">
            <a:avLst/>
          </a:prstGeom>
        </p:spPr>
      </p:pic>
      <p:pic>
        <p:nvPicPr>
          <p:cNvPr id="20" name="Picture 19" descr="A calendar with numbers and days&#10;&#10;AI-generated content may be incorrect.">
            <a:extLst>
              <a:ext uri="{FF2B5EF4-FFF2-40B4-BE49-F238E27FC236}">
                <a16:creationId xmlns:a16="http://schemas.microsoft.com/office/drawing/2014/main" id="{9E2363E4-C8E9-A985-84A9-D076601B07CD}"/>
              </a:ext>
            </a:extLst>
          </p:cNvPr>
          <p:cNvPicPr>
            <a:picLocks noChangeAspect="1"/>
          </p:cNvPicPr>
          <p:nvPr/>
        </p:nvPicPr>
        <p:blipFill>
          <a:blip r:embed="rId2"/>
          <a:srcRect l="77882" r="196" b="55789"/>
          <a:stretch>
            <a:fillRect/>
          </a:stretch>
        </p:blipFill>
        <p:spPr>
          <a:xfrm>
            <a:off x="6549773" y="1561480"/>
            <a:ext cx="2467978" cy="1880952"/>
          </a:xfrm>
          <a:prstGeom prst="rect">
            <a:avLst/>
          </a:prstGeom>
        </p:spPr>
      </p:pic>
      <p:pic>
        <p:nvPicPr>
          <p:cNvPr id="23" name="Picture 22" descr="A calendar with numbers and days&#10;&#10;AI-generated content may be incorrect.">
            <a:extLst>
              <a:ext uri="{FF2B5EF4-FFF2-40B4-BE49-F238E27FC236}">
                <a16:creationId xmlns:a16="http://schemas.microsoft.com/office/drawing/2014/main" id="{BC6BA599-5FF6-E7AE-BD39-B4F65668C542}"/>
              </a:ext>
            </a:extLst>
          </p:cNvPr>
          <p:cNvPicPr>
            <a:picLocks noChangeAspect="1"/>
          </p:cNvPicPr>
          <p:nvPr/>
        </p:nvPicPr>
        <p:blipFill>
          <a:blip r:embed="rId2"/>
          <a:srcRect t="50052" r="76339" b="-526"/>
          <a:stretch>
            <a:fillRect/>
          </a:stretch>
        </p:blipFill>
        <p:spPr>
          <a:xfrm>
            <a:off x="6544126" y="3429490"/>
            <a:ext cx="2479356" cy="1852671"/>
          </a:xfrm>
          <a:prstGeom prst="rect">
            <a:avLst/>
          </a:prstGeom>
        </p:spPr>
      </p:pic>
      <p:pic>
        <p:nvPicPr>
          <p:cNvPr id="24" name="Picture 23" descr="A calendar with numbers and days&#10;&#10;AI-generated content may be incorrect.">
            <a:extLst>
              <a:ext uri="{FF2B5EF4-FFF2-40B4-BE49-F238E27FC236}">
                <a16:creationId xmlns:a16="http://schemas.microsoft.com/office/drawing/2014/main" id="{07E1C406-C395-5178-5145-9E5397715174}"/>
              </a:ext>
            </a:extLst>
          </p:cNvPr>
          <p:cNvPicPr>
            <a:picLocks noChangeAspect="1"/>
          </p:cNvPicPr>
          <p:nvPr/>
        </p:nvPicPr>
        <p:blipFill>
          <a:blip r:embed="rId2"/>
          <a:srcRect l="26130" t="50095" r="50044" b="3158"/>
          <a:stretch>
            <a:fillRect/>
          </a:stretch>
        </p:blipFill>
        <p:spPr>
          <a:xfrm>
            <a:off x="6544126" y="5134952"/>
            <a:ext cx="2477204" cy="1865026"/>
          </a:xfrm>
          <a:prstGeom prst="rect">
            <a:avLst/>
          </a:prstGeom>
        </p:spPr>
      </p:pic>
      <p:cxnSp>
        <p:nvCxnSpPr>
          <p:cNvPr id="29" name="Straight Arrow Connector 28">
            <a:extLst>
              <a:ext uri="{FF2B5EF4-FFF2-40B4-BE49-F238E27FC236}">
                <a16:creationId xmlns:a16="http://schemas.microsoft.com/office/drawing/2014/main" id="{C61EEA6E-DFE8-A105-AA66-E50AFF4AF341}"/>
              </a:ext>
            </a:extLst>
          </p:cNvPr>
          <p:cNvCxnSpPr/>
          <p:nvPr/>
        </p:nvCxnSpPr>
        <p:spPr>
          <a:xfrm>
            <a:off x="6820125" y="1321550"/>
            <a:ext cx="792659" cy="811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5738B86-B72E-5F39-B288-263BE8BBCA7D}"/>
              </a:ext>
            </a:extLst>
          </p:cNvPr>
          <p:cNvCxnSpPr>
            <a:cxnSpLocks/>
          </p:cNvCxnSpPr>
          <p:nvPr/>
        </p:nvCxnSpPr>
        <p:spPr>
          <a:xfrm flipV="1">
            <a:off x="7794042" y="2276528"/>
            <a:ext cx="1036138" cy="541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3E2B477-C0D0-6F59-F1A8-093592E80DFA}"/>
              </a:ext>
            </a:extLst>
          </p:cNvPr>
          <p:cNvCxnSpPr>
            <a:cxnSpLocks/>
          </p:cNvCxnSpPr>
          <p:nvPr/>
        </p:nvCxnSpPr>
        <p:spPr>
          <a:xfrm flipV="1">
            <a:off x="6738965" y="2492953"/>
            <a:ext cx="2104741" cy="1893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8E4FAA1-1881-99B5-8DFE-CA341E5B86CB}"/>
              </a:ext>
            </a:extLst>
          </p:cNvPr>
          <p:cNvCxnSpPr>
            <a:cxnSpLocks/>
          </p:cNvCxnSpPr>
          <p:nvPr/>
        </p:nvCxnSpPr>
        <p:spPr>
          <a:xfrm flipV="1">
            <a:off x="6725438" y="4819535"/>
            <a:ext cx="2118268" cy="32464"/>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73BB3378-B455-C461-9E05-A092CED5E9F9}"/>
              </a:ext>
            </a:extLst>
          </p:cNvPr>
          <p:cNvSpPr/>
          <p:nvPr/>
        </p:nvSpPr>
        <p:spPr>
          <a:xfrm>
            <a:off x="7614044" y="1025895"/>
            <a:ext cx="444763" cy="285450"/>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25</a:t>
            </a:r>
          </a:p>
        </p:txBody>
      </p:sp>
      <p:sp>
        <p:nvSpPr>
          <p:cNvPr id="36" name="Rectangle 35">
            <a:extLst>
              <a:ext uri="{FF2B5EF4-FFF2-40B4-BE49-F238E27FC236}">
                <a16:creationId xmlns:a16="http://schemas.microsoft.com/office/drawing/2014/main" id="{CE0FC508-EE29-46A4-CC23-D5401E893B55}"/>
              </a:ext>
            </a:extLst>
          </p:cNvPr>
          <p:cNvSpPr/>
          <p:nvPr/>
        </p:nvSpPr>
        <p:spPr>
          <a:xfrm>
            <a:off x="8195689" y="5665529"/>
            <a:ext cx="404183" cy="271924"/>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5</a:t>
            </a:r>
          </a:p>
        </p:txBody>
      </p:sp>
      <p:sp>
        <p:nvSpPr>
          <p:cNvPr id="37" name="Rectangle 36">
            <a:extLst>
              <a:ext uri="{FF2B5EF4-FFF2-40B4-BE49-F238E27FC236}">
                <a16:creationId xmlns:a16="http://schemas.microsoft.com/office/drawing/2014/main" id="{7ADFB742-1FEB-FE8F-1803-9E2D261D797B}"/>
              </a:ext>
            </a:extLst>
          </p:cNvPr>
          <p:cNvSpPr/>
          <p:nvPr/>
        </p:nvSpPr>
        <p:spPr>
          <a:xfrm>
            <a:off x="7559937" y="6301279"/>
            <a:ext cx="444763" cy="285450"/>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24</a:t>
            </a:r>
          </a:p>
        </p:txBody>
      </p:sp>
      <p:sp>
        <p:nvSpPr>
          <p:cNvPr id="39" name="Content Placeholder 2">
            <a:extLst>
              <a:ext uri="{FF2B5EF4-FFF2-40B4-BE49-F238E27FC236}">
                <a16:creationId xmlns:a16="http://schemas.microsoft.com/office/drawing/2014/main" id="{9ACDDD00-5A27-ED87-4BD2-6FDA279DB18B}"/>
              </a:ext>
            </a:extLst>
          </p:cNvPr>
          <p:cNvSpPr>
            <a:spLocks noGrp="1"/>
          </p:cNvSpPr>
          <p:nvPr>
            <p:ph idx="1"/>
          </p:nvPr>
        </p:nvSpPr>
        <p:spPr>
          <a:xfrm>
            <a:off x="283702" y="4349039"/>
            <a:ext cx="5936100" cy="2234207"/>
          </a:xfrm>
          <a:solidFill>
            <a:schemeClr val="accent6">
              <a:lumMod val="20000"/>
              <a:lumOff val="80000"/>
            </a:schemeClr>
          </a:solidFill>
        </p:spPr>
        <p:txBody>
          <a:bodyPr vert="horz" lIns="91440" tIns="45720" rIns="91440" bIns="45720" rtlCol="0" anchor="t">
            <a:normAutofit/>
          </a:bodyPr>
          <a:lstStyle/>
          <a:p>
            <a:pPr marL="0" indent="0">
              <a:buNone/>
            </a:pPr>
            <a:r>
              <a:rPr lang="en-GB" sz="3600">
                <a:solidFill>
                  <a:schemeClr val="tx1"/>
                </a:solidFill>
                <a:ea typeface="Calibri"/>
                <a:cs typeface="Calibri"/>
              </a:rPr>
              <a:t>MFL Orals from Fri 24th April</a:t>
            </a:r>
            <a:endParaRPr lang="en-US">
              <a:solidFill>
                <a:schemeClr val="tx1"/>
              </a:solidFill>
            </a:endParaRPr>
          </a:p>
          <a:p>
            <a:pPr marL="0" indent="0">
              <a:buNone/>
            </a:pPr>
            <a:r>
              <a:rPr lang="en-GB" sz="3600">
                <a:solidFill>
                  <a:schemeClr val="tx1"/>
                </a:solidFill>
                <a:ea typeface="Calibri"/>
                <a:cs typeface="Calibri"/>
              </a:rPr>
              <a:t>Art exams 30th April/1st May</a:t>
            </a:r>
            <a:endParaRPr lang="en-GB" sz="3600" dirty="0">
              <a:solidFill>
                <a:schemeClr val="tx1"/>
              </a:solidFill>
              <a:ea typeface="Calibri"/>
              <a:cs typeface="Calibri"/>
            </a:endParaRPr>
          </a:p>
          <a:p>
            <a:pPr marL="0" indent="0">
              <a:buNone/>
            </a:pPr>
            <a:endParaRPr lang="en-GB" sz="4200">
              <a:solidFill>
                <a:schemeClr val="tx1"/>
              </a:solidFill>
            </a:endParaRPr>
          </a:p>
          <a:p>
            <a:pPr marL="0" indent="0">
              <a:buNone/>
            </a:pPr>
            <a:endParaRPr lang="en-GB" sz="4200">
              <a:solidFill>
                <a:schemeClr val="tx1"/>
              </a:solidFill>
              <a:ea typeface="Calibri"/>
              <a:cs typeface="Calibri"/>
            </a:endParaRPr>
          </a:p>
          <a:p>
            <a:pPr marL="0" indent="0">
              <a:buNone/>
            </a:pPr>
            <a:endParaRPr lang="en-GB" sz="4200">
              <a:solidFill>
                <a:schemeClr val="tx1"/>
              </a:solidFill>
              <a:ea typeface="Calibri"/>
              <a:cs typeface="Calibri"/>
            </a:endParaRPr>
          </a:p>
          <a:p>
            <a:pPr marL="0" indent="0">
              <a:buNone/>
            </a:pPr>
            <a:endParaRPr lang="en-GB" sz="4200">
              <a:solidFill>
                <a:schemeClr val="tx1"/>
              </a:solidFill>
              <a:ea typeface="Calibri"/>
              <a:cs typeface="Calibri"/>
            </a:endParaRPr>
          </a:p>
          <a:p>
            <a:endParaRPr lang="en-GB" sz="3700">
              <a:solidFill>
                <a:schemeClr val="tx1"/>
              </a:solidFill>
              <a:ea typeface="Calibri"/>
              <a:cs typeface="Calibri"/>
            </a:endParaRPr>
          </a:p>
          <a:p>
            <a:endParaRPr lang="en-GB" sz="3700">
              <a:solidFill>
                <a:schemeClr val="tx1"/>
              </a:solidFill>
              <a:ea typeface="Calibri"/>
              <a:cs typeface="Calibri"/>
            </a:endParaRPr>
          </a:p>
          <a:p>
            <a:pPr marL="0" indent="0">
              <a:buNone/>
            </a:pPr>
            <a:endParaRPr lang="en-GB" sz="3700">
              <a:solidFill>
                <a:schemeClr val="tx1"/>
              </a:solidFill>
              <a:ea typeface="Calibri"/>
              <a:cs typeface="Calibri"/>
            </a:endParaRPr>
          </a:p>
          <a:p>
            <a:pPr marL="0" indent="0">
              <a:buNone/>
            </a:pPr>
            <a:endParaRPr lang="en-GB" sz="3700">
              <a:solidFill>
                <a:schemeClr val="tx1"/>
              </a:solidFill>
              <a:ea typeface="Calibri"/>
              <a:cs typeface="Calibri"/>
            </a:endParaRPr>
          </a:p>
          <a:p>
            <a:pPr marL="0" indent="0">
              <a:buNone/>
            </a:pPr>
            <a:endParaRPr lang="en-GB" sz="3700">
              <a:solidFill>
                <a:schemeClr val="tx1"/>
              </a:solidFill>
              <a:ea typeface="Calibri"/>
              <a:cs typeface="Calibri"/>
            </a:endParaRPr>
          </a:p>
          <a:p>
            <a:pPr marL="0" indent="0">
              <a:buNone/>
            </a:pPr>
            <a:endParaRPr lang="en-GB" sz="4200" dirty="0">
              <a:solidFill>
                <a:schemeClr val="tx1"/>
              </a:solidFill>
              <a:ea typeface="Calibri"/>
              <a:cs typeface="Calibri"/>
            </a:endParaRPr>
          </a:p>
        </p:txBody>
      </p:sp>
      <p:sp>
        <p:nvSpPr>
          <p:cNvPr id="3" name="Rectangle 2">
            <a:extLst>
              <a:ext uri="{FF2B5EF4-FFF2-40B4-BE49-F238E27FC236}">
                <a16:creationId xmlns:a16="http://schemas.microsoft.com/office/drawing/2014/main" id="{2B768B7B-23BD-5BB3-5DB8-D838AA317E43}"/>
              </a:ext>
            </a:extLst>
          </p:cNvPr>
          <p:cNvSpPr/>
          <p:nvPr/>
        </p:nvSpPr>
        <p:spPr>
          <a:xfrm>
            <a:off x="8195688" y="2838462"/>
            <a:ext cx="444763" cy="285450"/>
          </a:xfrm>
          <a:prstGeom prst="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rgbClr val="FF0000"/>
                </a:solidFill>
                <a:ea typeface="Calibri"/>
                <a:cs typeface="Calibri"/>
              </a:rPr>
              <a:t>24</a:t>
            </a:r>
          </a:p>
        </p:txBody>
      </p:sp>
      <p:sp>
        <p:nvSpPr>
          <p:cNvPr id="4" name="Rectangle 3">
            <a:extLst>
              <a:ext uri="{FF2B5EF4-FFF2-40B4-BE49-F238E27FC236}">
                <a16:creationId xmlns:a16="http://schemas.microsoft.com/office/drawing/2014/main" id="{678D33CD-FF60-8FDE-74C4-25DB86C0A78F}"/>
              </a:ext>
            </a:extLst>
          </p:cNvPr>
          <p:cNvSpPr/>
          <p:nvPr/>
        </p:nvSpPr>
        <p:spPr>
          <a:xfrm>
            <a:off x="7952208" y="3122520"/>
            <a:ext cx="444763" cy="285450"/>
          </a:xfrm>
          <a:prstGeom prst="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rgbClr val="FF0000"/>
                </a:solidFill>
                <a:ea typeface="Calibri"/>
                <a:cs typeface="Calibri"/>
              </a:rPr>
              <a:t>30</a:t>
            </a:r>
          </a:p>
        </p:txBody>
      </p:sp>
    </p:spTree>
    <p:extLst>
      <p:ext uri="{BB962C8B-B14F-4D97-AF65-F5344CB8AC3E}">
        <p14:creationId xmlns:p14="http://schemas.microsoft.com/office/powerpoint/2010/main" val="106766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fade">
                                      <p:cBhvr>
                                        <p:cTn id="12"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1576-E3C6-2DFD-D623-840998131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5FD83A-B203-A714-5403-3ACD47A68C70}"/>
              </a:ext>
            </a:extLst>
          </p:cNvPr>
          <p:cNvSpPr>
            <a:spLocks noGrp="1"/>
          </p:cNvSpPr>
          <p:nvPr>
            <p:ph type="title"/>
          </p:nvPr>
        </p:nvSpPr>
        <p:spPr>
          <a:xfrm>
            <a:off x="1252144" y="490249"/>
            <a:ext cx="4371056" cy="1059878"/>
          </a:xfrm>
        </p:spPr>
        <p:txBody>
          <a:bodyPr>
            <a:normAutofit/>
          </a:bodyPr>
          <a:lstStyle/>
          <a:p>
            <a:r>
              <a:rPr lang="en-GB"/>
              <a:t>The final push! </a:t>
            </a:r>
          </a:p>
        </p:txBody>
      </p:sp>
      <p:pic>
        <p:nvPicPr>
          <p:cNvPr id="5" name="Picture 4" descr="A screenshot of a calendar&#10;&#10;AI-generated content may be incorrect.">
            <a:extLst>
              <a:ext uri="{FF2B5EF4-FFF2-40B4-BE49-F238E27FC236}">
                <a16:creationId xmlns:a16="http://schemas.microsoft.com/office/drawing/2014/main" id="{11F825F4-1163-FD28-440D-93A84A1E3392}"/>
              </a:ext>
            </a:extLst>
          </p:cNvPr>
          <p:cNvPicPr>
            <a:picLocks noChangeAspect="1"/>
          </p:cNvPicPr>
          <p:nvPr/>
        </p:nvPicPr>
        <p:blipFill>
          <a:blip r:embed="rId2"/>
          <a:srcRect r="439" b="31941"/>
          <a:stretch>
            <a:fillRect/>
          </a:stretch>
        </p:blipFill>
        <p:spPr>
          <a:xfrm>
            <a:off x="5949886" y="87698"/>
            <a:ext cx="3060727" cy="4409991"/>
          </a:xfrm>
          <a:prstGeom prst="rect">
            <a:avLst/>
          </a:prstGeom>
        </p:spPr>
      </p:pic>
      <p:pic>
        <p:nvPicPr>
          <p:cNvPr id="7" name="Picture 6" descr="A close-up of a schedule&#10;&#10;AI-generated content may be incorrect.">
            <a:extLst>
              <a:ext uri="{FF2B5EF4-FFF2-40B4-BE49-F238E27FC236}">
                <a16:creationId xmlns:a16="http://schemas.microsoft.com/office/drawing/2014/main" id="{8497357F-42FD-74DA-7E7B-1C3D1416FAB0}"/>
              </a:ext>
            </a:extLst>
          </p:cNvPr>
          <p:cNvPicPr>
            <a:picLocks noChangeAspect="1"/>
          </p:cNvPicPr>
          <p:nvPr/>
        </p:nvPicPr>
        <p:blipFill>
          <a:blip r:embed="rId3"/>
          <a:stretch>
            <a:fillRect/>
          </a:stretch>
        </p:blipFill>
        <p:spPr>
          <a:xfrm>
            <a:off x="148792" y="3520918"/>
            <a:ext cx="8846415" cy="2752193"/>
          </a:xfrm>
          <a:prstGeom prst="rect">
            <a:avLst/>
          </a:prstGeom>
        </p:spPr>
      </p:pic>
      <p:sp>
        <p:nvSpPr>
          <p:cNvPr id="10" name="Rectangle 9">
            <a:extLst>
              <a:ext uri="{FF2B5EF4-FFF2-40B4-BE49-F238E27FC236}">
                <a16:creationId xmlns:a16="http://schemas.microsoft.com/office/drawing/2014/main" id="{6EE49E8F-4FBE-E043-0B73-D002151051B7}"/>
              </a:ext>
            </a:extLst>
          </p:cNvPr>
          <p:cNvSpPr/>
          <p:nvPr/>
        </p:nvSpPr>
        <p:spPr>
          <a:xfrm>
            <a:off x="1706136" y="4064619"/>
            <a:ext cx="3334215" cy="15611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a:ea typeface="Calibri"/>
                <a:cs typeface="Calibri"/>
              </a:rPr>
              <a:t>ART</a:t>
            </a:r>
            <a:endParaRPr lang="en-GB"/>
          </a:p>
        </p:txBody>
      </p:sp>
      <p:sp>
        <p:nvSpPr>
          <p:cNvPr id="11" name="Rectangle 10">
            <a:extLst>
              <a:ext uri="{FF2B5EF4-FFF2-40B4-BE49-F238E27FC236}">
                <a16:creationId xmlns:a16="http://schemas.microsoft.com/office/drawing/2014/main" id="{F67212AC-337F-225F-551F-5C75EEC8D310}"/>
              </a:ext>
            </a:extLst>
          </p:cNvPr>
          <p:cNvSpPr/>
          <p:nvPr/>
        </p:nvSpPr>
        <p:spPr>
          <a:xfrm>
            <a:off x="1706135" y="4332247"/>
            <a:ext cx="3334215" cy="15611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45CD656-8315-FD94-2D0A-8AF3B86438FE}"/>
              </a:ext>
            </a:extLst>
          </p:cNvPr>
          <p:cNvSpPr/>
          <p:nvPr/>
        </p:nvSpPr>
        <p:spPr>
          <a:xfrm>
            <a:off x="5720574" y="5302404"/>
            <a:ext cx="3122342" cy="14496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811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A3CA0-75F4-E756-7826-DF0CD324D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E860D-47F4-5DF1-5A06-DA4E8F4112BE}"/>
              </a:ext>
            </a:extLst>
          </p:cNvPr>
          <p:cNvSpPr>
            <a:spLocks noGrp="1"/>
          </p:cNvSpPr>
          <p:nvPr>
            <p:ph type="title"/>
          </p:nvPr>
        </p:nvSpPr>
        <p:spPr>
          <a:xfrm>
            <a:off x="1252144" y="490249"/>
            <a:ext cx="4371056" cy="1059878"/>
          </a:xfrm>
        </p:spPr>
        <p:txBody>
          <a:bodyPr>
            <a:normAutofit/>
          </a:bodyPr>
          <a:lstStyle/>
          <a:p>
            <a:r>
              <a:rPr lang="en-GB"/>
              <a:t>The final push! </a:t>
            </a:r>
          </a:p>
        </p:txBody>
      </p:sp>
      <p:pic>
        <p:nvPicPr>
          <p:cNvPr id="17" name="Picture 16" descr="A calendar with numbers and days&#10;&#10;AI-generated content may be incorrect.">
            <a:extLst>
              <a:ext uri="{FF2B5EF4-FFF2-40B4-BE49-F238E27FC236}">
                <a16:creationId xmlns:a16="http://schemas.microsoft.com/office/drawing/2014/main" id="{D5CBD90C-2586-A7B2-C678-B21FD494B7F9}"/>
              </a:ext>
            </a:extLst>
          </p:cNvPr>
          <p:cNvPicPr>
            <a:picLocks noChangeAspect="1"/>
          </p:cNvPicPr>
          <p:nvPr/>
        </p:nvPicPr>
        <p:blipFill>
          <a:blip r:embed="rId2"/>
          <a:srcRect l="50068" t="-176" r="23410" b="54021"/>
          <a:stretch>
            <a:fillRect/>
          </a:stretch>
        </p:blipFill>
        <p:spPr>
          <a:xfrm>
            <a:off x="6547855" y="-658"/>
            <a:ext cx="2474968" cy="1560592"/>
          </a:xfrm>
          <a:prstGeom prst="rect">
            <a:avLst/>
          </a:prstGeom>
        </p:spPr>
      </p:pic>
      <p:pic>
        <p:nvPicPr>
          <p:cNvPr id="20" name="Picture 19" descr="A calendar with numbers and days&#10;&#10;AI-generated content may be incorrect.">
            <a:extLst>
              <a:ext uri="{FF2B5EF4-FFF2-40B4-BE49-F238E27FC236}">
                <a16:creationId xmlns:a16="http://schemas.microsoft.com/office/drawing/2014/main" id="{7A723B8D-117D-BE20-AF85-BFC5914F4CF6}"/>
              </a:ext>
            </a:extLst>
          </p:cNvPr>
          <p:cNvPicPr>
            <a:picLocks noChangeAspect="1"/>
          </p:cNvPicPr>
          <p:nvPr/>
        </p:nvPicPr>
        <p:blipFill>
          <a:blip r:embed="rId2"/>
          <a:srcRect l="77882" r="196" b="55789"/>
          <a:stretch>
            <a:fillRect/>
          </a:stretch>
        </p:blipFill>
        <p:spPr>
          <a:xfrm>
            <a:off x="6549773" y="1561480"/>
            <a:ext cx="2467978" cy="1880952"/>
          </a:xfrm>
          <a:prstGeom prst="rect">
            <a:avLst/>
          </a:prstGeom>
        </p:spPr>
      </p:pic>
      <p:pic>
        <p:nvPicPr>
          <p:cNvPr id="23" name="Picture 22" descr="A calendar with numbers and days&#10;&#10;AI-generated content may be incorrect.">
            <a:extLst>
              <a:ext uri="{FF2B5EF4-FFF2-40B4-BE49-F238E27FC236}">
                <a16:creationId xmlns:a16="http://schemas.microsoft.com/office/drawing/2014/main" id="{168A387E-0D53-65D5-3F8A-FBE449D16341}"/>
              </a:ext>
            </a:extLst>
          </p:cNvPr>
          <p:cNvPicPr>
            <a:picLocks noChangeAspect="1"/>
          </p:cNvPicPr>
          <p:nvPr/>
        </p:nvPicPr>
        <p:blipFill>
          <a:blip r:embed="rId2"/>
          <a:srcRect t="50052" r="76339" b="-526"/>
          <a:stretch>
            <a:fillRect/>
          </a:stretch>
        </p:blipFill>
        <p:spPr>
          <a:xfrm>
            <a:off x="6544126" y="3429490"/>
            <a:ext cx="2479356" cy="1852671"/>
          </a:xfrm>
          <a:prstGeom prst="rect">
            <a:avLst/>
          </a:prstGeom>
        </p:spPr>
      </p:pic>
      <p:pic>
        <p:nvPicPr>
          <p:cNvPr id="24" name="Picture 23" descr="A calendar with numbers and days&#10;&#10;AI-generated content may be incorrect.">
            <a:extLst>
              <a:ext uri="{FF2B5EF4-FFF2-40B4-BE49-F238E27FC236}">
                <a16:creationId xmlns:a16="http://schemas.microsoft.com/office/drawing/2014/main" id="{5F3345CD-A756-4D02-B88A-A129D2389DB6}"/>
              </a:ext>
            </a:extLst>
          </p:cNvPr>
          <p:cNvPicPr>
            <a:picLocks noChangeAspect="1"/>
          </p:cNvPicPr>
          <p:nvPr/>
        </p:nvPicPr>
        <p:blipFill>
          <a:blip r:embed="rId2"/>
          <a:srcRect l="26130" t="50095" r="50044" b="3158"/>
          <a:stretch>
            <a:fillRect/>
          </a:stretch>
        </p:blipFill>
        <p:spPr>
          <a:xfrm>
            <a:off x="6544126" y="5134952"/>
            <a:ext cx="2477204" cy="1865026"/>
          </a:xfrm>
          <a:prstGeom prst="rect">
            <a:avLst/>
          </a:prstGeom>
        </p:spPr>
      </p:pic>
      <p:cxnSp>
        <p:nvCxnSpPr>
          <p:cNvPr id="29" name="Straight Arrow Connector 28">
            <a:extLst>
              <a:ext uri="{FF2B5EF4-FFF2-40B4-BE49-F238E27FC236}">
                <a16:creationId xmlns:a16="http://schemas.microsoft.com/office/drawing/2014/main" id="{485EA317-0414-3E41-D662-F7EF1B1A5B5B}"/>
              </a:ext>
            </a:extLst>
          </p:cNvPr>
          <p:cNvCxnSpPr/>
          <p:nvPr/>
        </p:nvCxnSpPr>
        <p:spPr>
          <a:xfrm>
            <a:off x="6820125" y="1321550"/>
            <a:ext cx="792659" cy="811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B168011-2DBD-0AFA-958F-A8E83F96D1AF}"/>
              </a:ext>
            </a:extLst>
          </p:cNvPr>
          <p:cNvCxnSpPr>
            <a:cxnSpLocks/>
          </p:cNvCxnSpPr>
          <p:nvPr/>
        </p:nvCxnSpPr>
        <p:spPr>
          <a:xfrm flipV="1">
            <a:off x="7794042" y="2276528"/>
            <a:ext cx="1036138" cy="541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314CE17-A4A7-7ED1-F6E8-FD677754C5A4}"/>
              </a:ext>
            </a:extLst>
          </p:cNvPr>
          <p:cNvCxnSpPr>
            <a:cxnSpLocks/>
          </p:cNvCxnSpPr>
          <p:nvPr/>
        </p:nvCxnSpPr>
        <p:spPr>
          <a:xfrm flipV="1">
            <a:off x="6738965" y="2492953"/>
            <a:ext cx="2104741" cy="1893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E8C55BC-361F-4279-7A55-3E0403B6C9B8}"/>
              </a:ext>
            </a:extLst>
          </p:cNvPr>
          <p:cNvCxnSpPr>
            <a:cxnSpLocks/>
          </p:cNvCxnSpPr>
          <p:nvPr/>
        </p:nvCxnSpPr>
        <p:spPr>
          <a:xfrm flipV="1">
            <a:off x="6725438" y="4819535"/>
            <a:ext cx="2118268" cy="32464"/>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EC0181D9-1814-D51E-68B6-D9ECA7204B17}"/>
              </a:ext>
            </a:extLst>
          </p:cNvPr>
          <p:cNvSpPr/>
          <p:nvPr/>
        </p:nvSpPr>
        <p:spPr>
          <a:xfrm>
            <a:off x="7614044" y="1025895"/>
            <a:ext cx="444763" cy="285450"/>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25</a:t>
            </a:r>
          </a:p>
        </p:txBody>
      </p:sp>
      <p:sp>
        <p:nvSpPr>
          <p:cNvPr id="36" name="Rectangle 35">
            <a:extLst>
              <a:ext uri="{FF2B5EF4-FFF2-40B4-BE49-F238E27FC236}">
                <a16:creationId xmlns:a16="http://schemas.microsoft.com/office/drawing/2014/main" id="{D63FA6FF-87CD-52FE-9B40-A6050A9D5789}"/>
              </a:ext>
            </a:extLst>
          </p:cNvPr>
          <p:cNvSpPr/>
          <p:nvPr/>
        </p:nvSpPr>
        <p:spPr>
          <a:xfrm>
            <a:off x="8195689" y="5665529"/>
            <a:ext cx="404183" cy="271924"/>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5</a:t>
            </a:r>
          </a:p>
        </p:txBody>
      </p:sp>
      <p:sp>
        <p:nvSpPr>
          <p:cNvPr id="37" name="Rectangle 36">
            <a:extLst>
              <a:ext uri="{FF2B5EF4-FFF2-40B4-BE49-F238E27FC236}">
                <a16:creationId xmlns:a16="http://schemas.microsoft.com/office/drawing/2014/main" id="{C5BD807B-73DD-015E-80D1-934B50A998BB}"/>
              </a:ext>
            </a:extLst>
          </p:cNvPr>
          <p:cNvSpPr/>
          <p:nvPr/>
        </p:nvSpPr>
        <p:spPr>
          <a:xfrm>
            <a:off x="7559937" y="6301279"/>
            <a:ext cx="444763" cy="285450"/>
          </a:xfrm>
          <a:prstGeom prst="rect">
            <a:avLst/>
          </a:prstGeom>
          <a:solidFill>
            <a:schemeClr val="bg1"/>
          </a:solid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GB" b="1">
                <a:solidFill>
                  <a:schemeClr val="accent6">
                    <a:lumMod val="76000"/>
                  </a:schemeClr>
                </a:solidFill>
                <a:ea typeface="Calibri"/>
                <a:cs typeface="Calibri"/>
              </a:rPr>
              <a:t>24</a:t>
            </a:r>
          </a:p>
        </p:txBody>
      </p:sp>
      <p:sp>
        <p:nvSpPr>
          <p:cNvPr id="3" name="Rectangle 2">
            <a:extLst>
              <a:ext uri="{FF2B5EF4-FFF2-40B4-BE49-F238E27FC236}">
                <a16:creationId xmlns:a16="http://schemas.microsoft.com/office/drawing/2014/main" id="{6EF0B285-989E-07AD-FAB9-969A8B98F0D4}"/>
              </a:ext>
            </a:extLst>
          </p:cNvPr>
          <p:cNvSpPr/>
          <p:nvPr/>
        </p:nvSpPr>
        <p:spPr>
          <a:xfrm>
            <a:off x="6752492" y="4270355"/>
            <a:ext cx="2091216" cy="495073"/>
          </a:xfrm>
          <a:prstGeom prst="rect">
            <a:avLst/>
          </a:prstGeom>
          <a:solidFill>
            <a:srgbClr val="FADC64">
              <a:alpha val="16000"/>
            </a:srgbClr>
          </a:solidFill>
          <a:ln w="57150">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0C1C746E-EED2-8C7F-A6FE-3E2DF6933C97}"/>
              </a:ext>
            </a:extLst>
          </p:cNvPr>
          <p:cNvSpPr>
            <a:spLocks noGrp="1"/>
          </p:cNvSpPr>
          <p:nvPr>
            <p:ph idx="1"/>
          </p:nvPr>
        </p:nvSpPr>
        <p:spPr/>
        <p:txBody>
          <a:bodyPr/>
          <a:lstStyle/>
          <a:p>
            <a:endParaRPr lang="en-GB"/>
          </a:p>
        </p:txBody>
      </p:sp>
      <p:sp>
        <p:nvSpPr>
          <p:cNvPr id="7" name="Rectangle 6">
            <a:extLst>
              <a:ext uri="{FF2B5EF4-FFF2-40B4-BE49-F238E27FC236}">
                <a16:creationId xmlns:a16="http://schemas.microsoft.com/office/drawing/2014/main" id="{5E362221-070E-FC22-A29E-1049AA7772DB}"/>
              </a:ext>
            </a:extLst>
          </p:cNvPr>
          <p:cNvSpPr/>
          <p:nvPr/>
        </p:nvSpPr>
        <p:spPr>
          <a:xfrm>
            <a:off x="6652008" y="5664562"/>
            <a:ext cx="2179138" cy="268986"/>
          </a:xfrm>
          <a:prstGeom prst="rect">
            <a:avLst/>
          </a:prstGeom>
          <a:solidFill>
            <a:srgbClr val="FADC64">
              <a:alpha val="16000"/>
            </a:srgbClr>
          </a:solidFill>
          <a:ln w="57150">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A551A288-9903-3AE2-88BD-CDC7DFA7D4B2}"/>
              </a:ext>
            </a:extLst>
          </p:cNvPr>
          <p:cNvSpPr txBox="1">
            <a:spLocks/>
          </p:cNvSpPr>
          <p:nvPr/>
        </p:nvSpPr>
        <p:spPr>
          <a:xfrm>
            <a:off x="283702" y="4349039"/>
            <a:ext cx="5936100" cy="2234207"/>
          </a:xfrm>
          <a:prstGeom prst="rect">
            <a:avLst/>
          </a:prstGeom>
          <a:solidFill>
            <a:schemeClr val="accent6">
              <a:lumMod val="20000"/>
              <a:lumOff val="80000"/>
            </a:schemeClr>
          </a:solidFill>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3600" u="sng">
                <a:solidFill>
                  <a:schemeClr val="tx1"/>
                </a:solidFill>
                <a:ea typeface="Calibri"/>
                <a:cs typeface="Calibri"/>
              </a:rPr>
              <a:t>Year 11 Adapted Timetable</a:t>
            </a:r>
            <a:endParaRPr lang="en-US" u="sng">
              <a:solidFill>
                <a:schemeClr val="tx1"/>
              </a:solidFill>
            </a:endParaRPr>
          </a:p>
          <a:p>
            <a:pPr marL="0" indent="0">
              <a:buNone/>
            </a:pPr>
            <a:r>
              <a:rPr lang="en-GB" sz="3600">
                <a:solidFill>
                  <a:schemeClr val="tx1"/>
                </a:solidFill>
                <a:ea typeface="Calibri"/>
                <a:cs typeface="Calibri"/>
              </a:rPr>
              <a:t>3 weeks: scheduled exams supported by revision sessions</a:t>
            </a:r>
            <a:endParaRPr lang="en-GB" sz="3600" dirty="0">
              <a:solidFill>
                <a:schemeClr val="tx1"/>
              </a:solidFill>
              <a:ea typeface="Calibri"/>
              <a:cs typeface="Calibri"/>
            </a:endParaRPr>
          </a:p>
          <a:p>
            <a:pPr marL="0" indent="0">
              <a:buFont typeface="Arial"/>
              <a:buNone/>
            </a:pPr>
            <a:endParaRPr lang="en-GB" sz="4200">
              <a:solidFill>
                <a:schemeClr val="tx1"/>
              </a:solidFill>
              <a:ea typeface="Calibri"/>
              <a:cs typeface="Calibri"/>
            </a:endParaRPr>
          </a:p>
          <a:p>
            <a:pPr marL="0" indent="0">
              <a:buFont typeface="Arial"/>
              <a:buNone/>
            </a:pPr>
            <a:endParaRPr lang="en-GB" sz="4200">
              <a:solidFill>
                <a:schemeClr val="tx1"/>
              </a:solidFill>
              <a:ea typeface="Calibri"/>
              <a:cs typeface="Calibri"/>
            </a:endParaRPr>
          </a:p>
          <a:p>
            <a:pPr marL="0" indent="0">
              <a:buNone/>
            </a:pPr>
            <a:endParaRPr lang="en-GB" sz="4200">
              <a:solidFill>
                <a:schemeClr val="tx1"/>
              </a:solidFill>
              <a:ea typeface="Calibri"/>
              <a:cs typeface="Calibri"/>
            </a:endParaRPr>
          </a:p>
          <a:p>
            <a:endParaRPr lang="en-GB" sz="3700">
              <a:solidFill>
                <a:schemeClr val="tx1"/>
              </a:solidFill>
              <a:ea typeface="Calibri"/>
              <a:cs typeface="Calibri"/>
            </a:endParaRPr>
          </a:p>
          <a:p>
            <a:pPr>
              <a:buFont typeface="Arial"/>
              <a:buChar char="•"/>
            </a:pPr>
            <a:endParaRPr lang="en-GB" sz="3700">
              <a:solidFill>
                <a:schemeClr val="tx1"/>
              </a:solidFill>
              <a:ea typeface="Calibri"/>
              <a:cs typeface="Calibri"/>
            </a:endParaRPr>
          </a:p>
          <a:p>
            <a:pPr marL="0" indent="0">
              <a:buFont typeface="Arial"/>
              <a:buNone/>
            </a:pPr>
            <a:endParaRPr lang="en-GB" sz="3700">
              <a:solidFill>
                <a:schemeClr val="tx1"/>
              </a:solidFill>
              <a:ea typeface="Calibri"/>
              <a:cs typeface="Calibri"/>
            </a:endParaRPr>
          </a:p>
          <a:p>
            <a:pPr marL="0" indent="0">
              <a:buFont typeface="Arial"/>
              <a:buNone/>
            </a:pPr>
            <a:endParaRPr lang="en-GB" sz="3700">
              <a:solidFill>
                <a:schemeClr val="tx1"/>
              </a:solidFill>
              <a:ea typeface="Calibri"/>
              <a:cs typeface="Calibri"/>
            </a:endParaRPr>
          </a:p>
          <a:p>
            <a:pPr marL="0" indent="0">
              <a:buFont typeface="Arial"/>
              <a:buNone/>
            </a:pPr>
            <a:endParaRPr lang="en-GB" sz="3700">
              <a:solidFill>
                <a:schemeClr val="tx1"/>
              </a:solidFill>
              <a:ea typeface="Calibri"/>
              <a:cs typeface="Calibri"/>
            </a:endParaRPr>
          </a:p>
          <a:p>
            <a:pPr marL="0" indent="0">
              <a:buNone/>
            </a:pPr>
            <a:endParaRPr lang="en-GB" sz="4200" dirty="0">
              <a:solidFill>
                <a:schemeClr val="tx1"/>
              </a:solidFill>
              <a:ea typeface="Calibri"/>
              <a:cs typeface="Calibri"/>
            </a:endParaRPr>
          </a:p>
        </p:txBody>
      </p:sp>
    </p:spTree>
    <p:extLst>
      <p:ext uri="{BB962C8B-B14F-4D97-AF65-F5344CB8AC3E}">
        <p14:creationId xmlns:p14="http://schemas.microsoft.com/office/powerpoint/2010/main" val="6298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1649-5C3C-06AD-6956-47921DB69C07}"/>
              </a:ext>
            </a:extLst>
          </p:cNvPr>
          <p:cNvSpPr>
            <a:spLocks noGrp="1"/>
          </p:cNvSpPr>
          <p:nvPr>
            <p:ph type="title"/>
          </p:nvPr>
        </p:nvSpPr>
        <p:spPr/>
        <p:txBody>
          <a:bodyPr/>
          <a:lstStyle/>
          <a:p>
            <a:r>
              <a:rPr lang="en-GB">
                <a:ea typeface="Calibri"/>
                <a:cs typeface="Calibri"/>
              </a:rPr>
              <a:t>Year 11 Adapted Timetable</a:t>
            </a:r>
            <a:endParaRPr lang="en-GB"/>
          </a:p>
        </p:txBody>
      </p:sp>
      <p:pic>
        <p:nvPicPr>
          <p:cNvPr id="4" name="Content Placeholder 3" descr="A calendar with text on it&#10;&#10;AI-generated content may be incorrect.">
            <a:extLst>
              <a:ext uri="{FF2B5EF4-FFF2-40B4-BE49-F238E27FC236}">
                <a16:creationId xmlns:a16="http://schemas.microsoft.com/office/drawing/2014/main" id="{59BFF2FD-BAD2-28D7-AB52-267BE9AFDD1D}"/>
              </a:ext>
            </a:extLst>
          </p:cNvPr>
          <p:cNvPicPr>
            <a:picLocks noGrp="1" noChangeAspect="1"/>
          </p:cNvPicPr>
          <p:nvPr>
            <p:ph idx="1"/>
          </p:nvPr>
        </p:nvPicPr>
        <p:blipFill>
          <a:blip r:embed="rId2"/>
          <a:stretch>
            <a:fillRect/>
          </a:stretch>
        </p:blipFill>
        <p:spPr>
          <a:xfrm>
            <a:off x="454697" y="1462035"/>
            <a:ext cx="8561177" cy="5103743"/>
          </a:xfrm>
          <a:prstGeom prst="rect">
            <a:avLst/>
          </a:prstGeom>
        </p:spPr>
      </p:pic>
    </p:spTree>
    <p:extLst>
      <p:ext uri="{BB962C8B-B14F-4D97-AF65-F5344CB8AC3E}">
        <p14:creationId xmlns:p14="http://schemas.microsoft.com/office/powerpoint/2010/main" val="838235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D913-FE7F-A64C-7BEF-3E418CBCF2ED}"/>
              </a:ext>
            </a:extLst>
          </p:cNvPr>
          <p:cNvSpPr>
            <a:spLocks noGrp="1"/>
          </p:cNvSpPr>
          <p:nvPr>
            <p:ph type="title"/>
          </p:nvPr>
        </p:nvSpPr>
        <p:spPr/>
        <p:txBody>
          <a:bodyPr/>
          <a:lstStyle/>
          <a:p>
            <a:endParaRPr lang="en-GB"/>
          </a:p>
        </p:txBody>
      </p:sp>
      <p:pic>
        <p:nvPicPr>
          <p:cNvPr id="4" name="Content Placeholder 3" descr="A green alien with pointy ears&#10;&#10;AI-generated content may be incorrect.">
            <a:extLst>
              <a:ext uri="{FF2B5EF4-FFF2-40B4-BE49-F238E27FC236}">
                <a16:creationId xmlns:a16="http://schemas.microsoft.com/office/drawing/2014/main" id="{713EF5E0-8621-E07E-1A24-7DB4CC0194B8}"/>
              </a:ext>
            </a:extLst>
          </p:cNvPr>
          <p:cNvPicPr>
            <a:picLocks noGrp="1" noChangeAspect="1"/>
          </p:cNvPicPr>
          <p:nvPr>
            <p:ph idx="1"/>
          </p:nvPr>
        </p:nvPicPr>
        <p:blipFill>
          <a:blip r:embed="rId2"/>
          <a:stretch>
            <a:fillRect/>
          </a:stretch>
        </p:blipFill>
        <p:spPr>
          <a:xfrm>
            <a:off x="1482665" y="1087204"/>
            <a:ext cx="6178668" cy="4696232"/>
          </a:xfrm>
          <a:prstGeom prst="rect">
            <a:avLst/>
          </a:prstGeom>
        </p:spPr>
      </p:pic>
    </p:spTree>
    <p:extLst>
      <p:ext uri="{BB962C8B-B14F-4D97-AF65-F5344CB8AC3E}">
        <p14:creationId xmlns:p14="http://schemas.microsoft.com/office/powerpoint/2010/main" val="331373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2E849D-5EC1-4FAB-82D4-285297502563}"/>
              </a:ext>
            </a:extLst>
          </p:cNvPr>
          <p:cNvSpPr>
            <a:spLocks noGrp="1"/>
          </p:cNvSpPr>
          <p:nvPr>
            <p:ph type="subTitle" idx="1"/>
          </p:nvPr>
        </p:nvSpPr>
        <p:spPr>
          <a:xfrm>
            <a:off x="1371600" y="3124200"/>
            <a:ext cx="6400800" cy="850900"/>
          </a:xfrm>
          <a:solidFill>
            <a:schemeClr val="tx2">
              <a:lumMod val="40000"/>
              <a:lumOff val="60000"/>
            </a:schemeClr>
          </a:solidFill>
        </p:spPr>
        <p:txBody>
          <a:bodyPr>
            <a:normAutofit/>
          </a:bodyPr>
          <a:lstStyle/>
          <a:p>
            <a:r>
              <a:rPr lang="en-US" sz="4400" b="1">
                <a:solidFill>
                  <a:schemeClr val="bg1"/>
                </a:solidFill>
              </a:rPr>
              <a:t>Support at home</a:t>
            </a:r>
            <a:endParaRPr lang="en-GB" sz="4400" b="1">
              <a:solidFill>
                <a:schemeClr val="bg1"/>
              </a:solidFill>
            </a:endParaRPr>
          </a:p>
        </p:txBody>
      </p:sp>
    </p:spTree>
    <p:extLst>
      <p:ext uri="{BB962C8B-B14F-4D97-AF65-F5344CB8AC3E}">
        <p14:creationId xmlns:p14="http://schemas.microsoft.com/office/powerpoint/2010/main" val="51465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support</a:t>
            </a:r>
          </a:p>
        </p:txBody>
      </p:sp>
      <p:pic>
        <p:nvPicPr>
          <p:cNvPr id="8" name="Picture 7">
            <a:extLst>
              <a:ext uri="{FF2B5EF4-FFF2-40B4-BE49-F238E27FC236}">
                <a16:creationId xmlns:a16="http://schemas.microsoft.com/office/drawing/2014/main" id="{7B304103-FD07-4516-80E1-8E602A6E8D12}"/>
              </a:ext>
            </a:extLst>
          </p:cNvPr>
          <p:cNvPicPr>
            <a:picLocks noChangeAspect="1"/>
          </p:cNvPicPr>
          <p:nvPr/>
        </p:nvPicPr>
        <p:blipFill>
          <a:blip r:embed="rId2"/>
          <a:stretch>
            <a:fillRect/>
          </a:stretch>
        </p:blipFill>
        <p:spPr>
          <a:xfrm>
            <a:off x="745680" y="1723806"/>
            <a:ext cx="7652640" cy="4859556"/>
          </a:xfrm>
          <a:prstGeom prst="rect">
            <a:avLst/>
          </a:prstGeom>
        </p:spPr>
      </p:pic>
    </p:spTree>
    <p:extLst>
      <p:ext uri="{BB962C8B-B14F-4D97-AF65-F5344CB8AC3E}">
        <p14:creationId xmlns:p14="http://schemas.microsoft.com/office/powerpoint/2010/main" val="1332325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support</a:t>
            </a:r>
          </a:p>
        </p:txBody>
      </p:sp>
      <p:sp>
        <p:nvSpPr>
          <p:cNvPr id="3" name="Content Placeholder 2"/>
          <p:cNvSpPr>
            <a:spLocks noGrp="1"/>
          </p:cNvSpPr>
          <p:nvPr>
            <p:ph idx="1"/>
          </p:nvPr>
        </p:nvSpPr>
        <p:spPr/>
        <p:txBody>
          <a:bodyPr vert="horz" lIns="91440" tIns="45720" rIns="91440" bIns="45720" rtlCol="0" anchor="t">
            <a:normAutofit/>
          </a:bodyPr>
          <a:lstStyle/>
          <a:p>
            <a:r>
              <a:rPr lang="en-GB" sz="3600"/>
              <a:t>Study effectively</a:t>
            </a:r>
          </a:p>
          <a:p>
            <a:pPr lvl="1"/>
            <a:r>
              <a:rPr lang="en-GB" sz="3200"/>
              <a:t>Practice!</a:t>
            </a:r>
          </a:p>
          <a:p>
            <a:pPr lvl="1"/>
            <a:r>
              <a:rPr lang="en-GB" sz="3200"/>
              <a:t>Short bursts – take breaks</a:t>
            </a:r>
          </a:p>
          <a:p>
            <a:pPr lvl="1"/>
            <a:r>
              <a:rPr lang="en-GB" sz="3200"/>
              <a:t>Recall e.g. using flash cards/cover and write</a:t>
            </a:r>
          </a:p>
          <a:p>
            <a:pPr lvl="1"/>
            <a:r>
              <a:rPr lang="en-GB" sz="3200"/>
              <a:t>Spaced practice, interleaving</a:t>
            </a:r>
          </a:p>
          <a:p>
            <a:pPr lvl="1"/>
            <a:r>
              <a:rPr lang="en-GB" sz="3200"/>
              <a:t>Not last minute: be organised</a:t>
            </a:r>
          </a:p>
        </p:txBody>
      </p:sp>
    </p:spTree>
    <p:extLst>
      <p:ext uri="{BB962C8B-B14F-4D97-AF65-F5344CB8AC3E}">
        <p14:creationId xmlns:p14="http://schemas.microsoft.com/office/powerpoint/2010/main" val="10264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9277-E6F5-AF75-3FFD-9A838C2FD4D2}"/>
              </a:ext>
            </a:extLst>
          </p:cNvPr>
          <p:cNvSpPr>
            <a:spLocks noGrp="1"/>
          </p:cNvSpPr>
          <p:nvPr>
            <p:ph type="title"/>
          </p:nvPr>
        </p:nvSpPr>
        <p:spPr/>
        <p:txBody>
          <a:bodyPr/>
          <a:lstStyle/>
          <a:p>
            <a:endParaRPr lang="en-GB"/>
          </a:p>
        </p:txBody>
      </p:sp>
      <p:pic>
        <p:nvPicPr>
          <p:cNvPr id="4" name="Content Placeholder 3" descr="A screenshot of a application&#10;&#10;AI-generated content may be incorrect.">
            <a:extLst>
              <a:ext uri="{FF2B5EF4-FFF2-40B4-BE49-F238E27FC236}">
                <a16:creationId xmlns:a16="http://schemas.microsoft.com/office/drawing/2014/main" id="{FB8B6C03-F6F1-EBE1-6EC3-7993A1B11125}"/>
              </a:ext>
            </a:extLst>
          </p:cNvPr>
          <p:cNvPicPr>
            <a:picLocks noGrp="1" noChangeAspect="1"/>
          </p:cNvPicPr>
          <p:nvPr>
            <p:ph idx="1"/>
          </p:nvPr>
        </p:nvPicPr>
        <p:blipFill>
          <a:blip r:embed="rId2"/>
          <a:stretch>
            <a:fillRect/>
          </a:stretch>
        </p:blipFill>
        <p:spPr>
          <a:xfrm>
            <a:off x="156633" y="117890"/>
            <a:ext cx="4258734" cy="3317724"/>
          </a:xfrm>
        </p:spPr>
      </p:pic>
      <p:pic>
        <p:nvPicPr>
          <p:cNvPr id="5" name="Picture 4" descr="A screenshot of a plant&#10;&#10;AI-generated content may be incorrect.">
            <a:extLst>
              <a:ext uri="{FF2B5EF4-FFF2-40B4-BE49-F238E27FC236}">
                <a16:creationId xmlns:a16="http://schemas.microsoft.com/office/drawing/2014/main" id="{66EA21DF-69B3-B4AA-B1E5-6CC62CE34B30}"/>
              </a:ext>
            </a:extLst>
          </p:cNvPr>
          <p:cNvPicPr>
            <a:picLocks noChangeAspect="1"/>
          </p:cNvPicPr>
          <p:nvPr/>
        </p:nvPicPr>
        <p:blipFill>
          <a:blip r:embed="rId3"/>
          <a:stretch>
            <a:fillRect/>
          </a:stretch>
        </p:blipFill>
        <p:spPr>
          <a:xfrm>
            <a:off x="4412721" y="119138"/>
            <a:ext cx="4443035" cy="3317724"/>
          </a:xfrm>
          <a:prstGeom prst="rect">
            <a:avLst/>
          </a:prstGeom>
        </p:spPr>
      </p:pic>
      <p:pic>
        <p:nvPicPr>
          <p:cNvPr id="6" name="Picture 5" descr="Screens screenshot of a phone&#10;&#10;AI-generated content may be incorrect.">
            <a:extLst>
              <a:ext uri="{FF2B5EF4-FFF2-40B4-BE49-F238E27FC236}">
                <a16:creationId xmlns:a16="http://schemas.microsoft.com/office/drawing/2014/main" id="{B2930B37-CC70-676D-1245-CE175838D3BB}"/>
              </a:ext>
            </a:extLst>
          </p:cNvPr>
          <p:cNvPicPr>
            <a:picLocks noChangeAspect="1"/>
          </p:cNvPicPr>
          <p:nvPr/>
        </p:nvPicPr>
        <p:blipFill>
          <a:blip r:embed="rId4"/>
          <a:stretch>
            <a:fillRect/>
          </a:stretch>
        </p:blipFill>
        <p:spPr>
          <a:xfrm>
            <a:off x="3631974" y="3520470"/>
            <a:ext cx="5375578" cy="3215822"/>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C8536C95-61DC-BDEA-F912-4AA58527023E}"/>
              </a:ext>
            </a:extLst>
          </p:cNvPr>
          <p:cNvPicPr>
            <a:picLocks noChangeAspect="1"/>
          </p:cNvPicPr>
          <p:nvPr/>
        </p:nvPicPr>
        <p:blipFill>
          <a:blip r:embed="rId5"/>
          <a:stretch>
            <a:fillRect/>
          </a:stretch>
        </p:blipFill>
        <p:spPr>
          <a:xfrm>
            <a:off x="546856" y="3520698"/>
            <a:ext cx="2752573" cy="3215367"/>
          </a:xfrm>
          <a:prstGeom prst="rect">
            <a:avLst/>
          </a:prstGeom>
        </p:spPr>
      </p:pic>
    </p:spTree>
    <p:extLst>
      <p:ext uri="{BB962C8B-B14F-4D97-AF65-F5344CB8AC3E}">
        <p14:creationId xmlns:p14="http://schemas.microsoft.com/office/powerpoint/2010/main" val="1881799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a:xfrm>
            <a:off x="146596" y="1583206"/>
            <a:ext cx="8906932" cy="4512308"/>
          </a:xfrm>
        </p:spPr>
        <p:txBody>
          <a:bodyPr vert="horz" lIns="91440" tIns="45720" rIns="91440" bIns="45720" rtlCol="0" anchor="t">
            <a:normAutofit fontScale="92500" lnSpcReduction="10000"/>
          </a:bodyPr>
          <a:lstStyle/>
          <a:p>
            <a:pPr marL="0" indent="0" algn="ctr">
              <a:buNone/>
            </a:pPr>
            <a:r>
              <a:rPr lang="en-GB" sz="3450" b="1">
                <a:solidFill>
                  <a:schemeClr val="accent6">
                    <a:lumMod val="20000"/>
                    <a:lumOff val="80000"/>
                  </a:schemeClr>
                </a:solidFill>
              </a:rPr>
              <a:t>When will the students find out their NEA marks?</a:t>
            </a:r>
          </a:p>
          <a:p>
            <a:pPr marL="0" indent="0">
              <a:buNone/>
            </a:pPr>
            <a:endParaRPr lang="en-GB" sz="3450" b="1">
              <a:solidFill>
                <a:srgbClr val="FF0000"/>
              </a:solidFill>
            </a:endParaRPr>
          </a:p>
          <a:p>
            <a:pPr marL="0" indent="0">
              <a:buNone/>
            </a:pPr>
            <a:r>
              <a:rPr lang="en-GB" sz="3450" b="1"/>
              <a:t>Class teachers will tell students the mark they have been given for their NEA. </a:t>
            </a:r>
          </a:p>
          <a:p>
            <a:pPr marL="0" indent="0">
              <a:buNone/>
            </a:pPr>
            <a:r>
              <a:rPr lang="en-GB" sz="3450" b="1" dirty="0"/>
              <a:t>This is timed so that students will have an opportunity to appeal before the marks are submitted to the exam board.</a:t>
            </a:r>
            <a:endParaRPr lang="en-GB" dirty="0"/>
          </a:p>
          <a:p>
            <a:pPr marL="0" indent="0">
              <a:buNone/>
            </a:pPr>
            <a:endParaRPr lang="en-GB" sz="3450" b="1">
              <a:ea typeface="Calibri"/>
              <a:cs typeface="Calibri"/>
            </a:endParaRPr>
          </a:p>
          <a:p>
            <a:pPr marL="0" indent="0">
              <a:buNone/>
            </a:pPr>
            <a:r>
              <a:rPr lang="en-GB" sz="2800" b="1" dirty="0">
                <a:ea typeface="Calibri"/>
                <a:cs typeface="Calibri"/>
              </a:rPr>
              <a:t>e.g. submission deadline 8th May = results </a:t>
            </a:r>
            <a:r>
              <a:rPr lang="en-GB" sz="2800" b="1">
                <a:ea typeface="Calibri"/>
                <a:cs typeface="Calibri"/>
              </a:rPr>
              <a:t>24th April</a:t>
            </a:r>
          </a:p>
          <a:p>
            <a:pPr marL="0" indent="0">
              <a:buNone/>
            </a:pPr>
            <a:endParaRPr lang="en-GB" sz="3450" b="1">
              <a:ea typeface="Calibri"/>
              <a:cs typeface="Calibri"/>
            </a:endParaRPr>
          </a:p>
          <a:p>
            <a:pPr marL="0" indent="0">
              <a:buNone/>
            </a:pPr>
            <a:endParaRPr lang="en-GB" sz="3450" b="1">
              <a:ea typeface="Calibri"/>
              <a:cs typeface="Calibri"/>
            </a:endParaRPr>
          </a:p>
        </p:txBody>
      </p:sp>
    </p:spTree>
    <p:extLst>
      <p:ext uri="{BB962C8B-B14F-4D97-AF65-F5344CB8AC3E}">
        <p14:creationId xmlns:p14="http://schemas.microsoft.com/office/powerpoint/2010/main" val="4043150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F70-B336-937E-0CB0-566F67FEA8AC}"/>
              </a:ext>
            </a:extLst>
          </p:cNvPr>
          <p:cNvSpPr>
            <a:spLocks noGrp="1"/>
          </p:cNvSpPr>
          <p:nvPr>
            <p:ph type="title"/>
          </p:nvPr>
        </p:nvSpPr>
        <p:spPr/>
        <p:txBody>
          <a:bodyPr/>
          <a:lstStyle/>
          <a:p>
            <a:r>
              <a:rPr lang="en-GB" sz="2800" b="1">
                <a:solidFill>
                  <a:schemeClr val="accent6">
                    <a:lumMod val="20000"/>
                    <a:lumOff val="80000"/>
                  </a:schemeClr>
                </a:solidFill>
                <a:ea typeface="Calibri"/>
                <a:cs typeface="Calibri"/>
              </a:rPr>
              <a:t>How can I access information and guidance about exams? </a:t>
            </a:r>
            <a:endParaRPr lang="en-US">
              <a:solidFill>
                <a:schemeClr val="accent6">
                  <a:lumMod val="20000"/>
                  <a:lumOff val="80000"/>
                </a:schemeClr>
              </a:solidFill>
            </a:endParaRPr>
          </a:p>
        </p:txBody>
      </p:sp>
      <p:pic>
        <p:nvPicPr>
          <p:cNvPr id="3" name="Picture 2" descr="A screenshot of a computer&#10;&#10;AI-generated content may be incorrect.">
            <a:extLst>
              <a:ext uri="{FF2B5EF4-FFF2-40B4-BE49-F238E27FC236}">
                <a16:creationId xmlns:a16="http://schemas.microsoft.com/office/drawing/2014/main" id="{9D3034D1-FA47-1475-337F-5DCC59A225F4}"/>
              </a:ext>
            </a:extLst>
          </p:cNvPr>
          <p:cNvPicPr>
            <a:picLocks noChangeAspect="1"/>
          </p:cNvPicPr>
          <p:nvPr/>
        </p:nvPicPr>
        <p:blipFill>
          <a:blip r:embed="rId2"/>
          <a:stretch>
            <a:fillRect/>
          </a:stretch>
        </p:blipFill>
        <p:spPr>
          <a:xfrm>
            <a:off x="0" y="1718261"/>
            <a:ext cx="9144000" cy="4828248"/>
          </a:xfrm>
          <a:prstGeom prst="rect">
            <a:avLst/>
          </a:prstGeom>
        </p:spPr>
      </p:pic>
    </p:spTree>
    <p:extLst>
      <p:ext uri="{BB962C8B-B14F-4D97-AF65-F5344CB8AC3E}">
        <p14:creationId xmlns:p14="http://schemas.microsoft.com/office/powerpoint/2010/main" val="2216092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613443-5BF6-444A-A609-918448B800C2}"/>
              </a:ext>
            </a:extLst>
          </p:cNvPr>
          <p:cNvSpPr>
            <a:spLocks noGrp="1"/>
          </p:cNvSpPr>
          <p:nvPr>
            <p:ph type="subTitle" idx="1"/>
          </p:nvPr>
        </p:nvSpPr>
        <p:spPr>
          <a:xfrm>
            <a:off x="1627904" y="3009900"/>
            <a:ext cx="6400800" cy="1398142"/>
          </a:xfrm>
          <a:solidFill>
            <a:schemeClr val="accent1">
              <a:lumMod val="60000"/>
              <a:lumOff val="40000"/>
            </a:schemeClr>
          </a:solidFill>
        </p:spPr>
        <p:txBody>
          <a:bodyPr>
            <a:normAutofit/>
          </a:bodyPr>
          <a:lstStyle/>
          <a:p>
            <a:r>
              <a:rPr lang="en-US" sz="3600" b="1">
                <a:solidFill>
                  <a:schemeClr val="bg1"/>
                </a:solidFill>
              </a:rPr>
              <a:t>BTEC and GCSE Exams</a:t>
            </a:r>
          </a:p>
          <a:p>
            <a:r>
              <a:rPr lang="en-US" sz="3600" b="1">
                <a:solidFill>
                  <a:schemeClr val="bg1"/>
                </a:solidFill>
              </a:rPr>
              <a:t>Frequently Asked Questions</a:t>
            </a:r>
            <a:endParaRPr lang="en-GB" sz="3600" b="1">
              <a:solidFill>
                <a:schemeClr val="bg1"/>
              </a:solidFill>
            </a:endParaRPr>
          </a:p>
        </p:txBody>
      </p:sp>
    </p:spTree>
    <p:extLst>
      <p:ext uri="{BB962C8B-B14F-4D97-AF65-F5344CB8AC3E}">
        <p14:creationId xmlns:p14="http://schemas.microsoft.com/office/powerpoint/2010/main" val="2533163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D300F-6528-29EF-DA83-FF6653A54869}"/>
              </a:ext>
            </a:extLst>
          </p:cNvPr>
          <p:cNvPicPr>
            <a:picLocks noChangeAspect="1"/>
          </p:cNvPicPr>
          <p:nvPr/>
        </p:nvPicPr>
        <p:blipFill rotWithShape="1">
          <a:blip r:embed="rId3"/>
          <a:srcRect t="1747" r="39403"/>
          <a:stretch/>
        </p:blipFill>
        <p:spPr>
          <a:xfrm>
            <a:off x="1001525" y="1569734"/>
            <a:ext cx="3476581" cy="2678012"/>
          </a:xfrm>
          <a:prstGeom prst="rect">
            <a:avLst/>
          </a:prstGeom>
        </p:spPr>
      </p:pic>
      <p:sp>
        <p:nvSpPr>
          <p:cNvPr id="7" name="Title 6">
            <a:extLst>
              <a:ext uri="{FF2B5EF4-FFF2-40B4-BE49-F238E27FC236}">
                <a16:creationId xmlns:a16="http://schemas.microsoft.com/office/drawing/2014/main" id="{76BEC8FA-53D8-F890-792D-9E6086D4E4AE}"/>
              </a:ext>
            </a:extLst>
          </p:cNvPr>
          <p:cNvSpPr>
            <a:spLocks noGrp="1"/>
          </p:cNvSpPr>
          <p:nvPr>
            <p:ph type="title"/>
          </p:nvPr>
        </p:nvSpPr>
        <p:spPr>
          <a:xfrm>
            <a:off x="578332" y="5133498"/>
            <a:ext cx="7867167" cy="775140"/>
          </a:xfrm>
        </p:spPr>
        <p:txBody>
          <a:bodyPr>
            <a:normAutofit fontScale="90000"/>
          </a:bodyPr>
          <a:lstStyle/>
          <a:p>
            <a:br>
              <a:rPr lang="en-GB" sz="3100" b="1"/>
            </a:br>
            <a:r>
              <a:rPr lang="en-GB" sz="3100"/>
              <a:t>. </a:t>
            </a:r>
          </a:p>
        </p:txBody>
      </p:sp>
      <p:sp>
        <p:nvSpPr>
          <p:cNvPr id="9" name="TextBox 8">
            <a:extLst>
              <a:ext uri="{FF2B5EF4-FFF2-40B4-BE49-F238E27FC236}">
                <a16:creationId xmlns:a16="http://schemas.microsoft.com/office/drawing/2014/main" id="{D79006B5-0C91-4AF0-AA55-D26EC2F96FC4}"/>
              </a:ext>
            </a:extLst>
          </p:cNvPr>
          <p:cNvSpPr txBox="1"/>
          <p:nvPr/>
        </p:nvSpPr>
        <p:spPr>
          <a:xfrm>
            <a:off x="4576788" y="1961824"/>
            <a:ext cx="3858984" cy="954107"/>
          </a:xfrm>
          <a:prstGeom prst="rect">
            <a:avLst/>
          </a:prstGeom>
          <a:noFill/>
        </p:spPr>
        <p:txBody>
          <a:bodyPr wrap="square" lIns="91440" tIns="45720" rIns="91440" bIns="45720" rtlCol="0" anchor="t">
            <a:spAutoFit/>
          </a:bodyPr>
          <a:lstStyle/>
          <a:p>
            <a:r>
              <a:rPr lang="en-GB" sz="2800">
                <a:solidFill>
                  <a:schemeClr val="bg1"/>
                </a:solidFill>
              </a:rPr>
              <a:t>Morning exams: 9am </a:t>
            </a:r>
          </a:p>
          <a:p>
            <a:r>
              <a:rPr lang="en-GB" sz="2800">
                <a:solidFill>
                  <a:schemeClr val="bg1"/>
                </a:solidFill>
              </a:rPr>
              <a:t>Afternoon exams:1.30pm </a:t>
            </a:r>
            <a:endParaRPr lang="en-GB" sz="2800">
              <a:solidFill>
                <a:schemeClr val="bg1"/>
              </a:solidFill>
              <a:ea typeface="Calibri"/>
              <a:cs typeface="Calibri"/>
            </a:endParaRPr>
          </a:p>
        </p:txBody>
      </p:sp>
      <p:sp>
        <p:nvSpPr>
          <p:cNvPr id="8" name="TextBox 7">
            <a:extLst>
              <a:ext uri="{FF2B5EF4-FFF2-40B4-BE49-F238E27FC236}">
                <a16:creationId xmlns:a16="http://schemas.microsoft.com/office/drawing/2014/main" id="{4635F26F-BFCD-42C8-9251-6D0960D69B29}"/>
              </a:ext>
            </a:extLst>
          </p:cNvPr>
          <p:cNvSpPr txBox="1"/>
          <p:nvPr/>
        </p:nvSpPr>
        <p:spPr>
          <a:xfrm>
            <a:off x="1680841" y="646601"/>
            <a:ext cx="6764658" cy="584775"/>
          </a:xfrm>
          <a:prstGeom prst="rect">
            <a:avLst/>
          </a:prstGeom>
          <a:noFill/>
        </p:spPr>
        <p:txBody>
          <a:bodyPr wrap="square" rtlCol="0">
            <a:spAutoFit/>
          </a:bodyPr>
          <a:lstStyle/>
          <a:p>
            <a:pPr algn="ctr"/>
            <a:r>
              <a:rPr lang="en-GB" sz="3200" b="1">
                <a:solidFill>
                  <a:schemeClr val="accent6">
                    <a:lumMod val="20000"/>
                    <a:lumOff val="80000"/>
                  </a:schemeClr>
                </a:solidFill>
              </a:rPr>
              <a:t>What are the times of the exams?</a:t>
            </a:r>
          </a:p>
        </p:txBody>
      </p:sp>
    </p:spTree>
    <p:extLst>
      <p:ext uri="{BB962C8B-B14F-4D97-AF65-F5344CB8AC3E}">
        <p14:creationId xmlns:p14="http://schemas.microsoft.com/office/powerpoint/2010/main" val="2410307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a:xfrm>
            <a:off x="988603" y="1366463"/>
            <a:ext cx="7785100" cy="4990101"/>
          </a:xfrm>
        </p:spPr>
        <p:txBody>
          <a:bodyPr vert="horz" lIns="91440" tIns="45720" rIns="91440" bIns="45720" rtlCol="0" anchor="t">
            <a:normAutofit fontScale="70000" lnSpcReduction="20000"/>
          </a:bodyPr>
          <a:lstStyle/>
          <a:p>
            <a:pPr marL="0" indent="0" algn="ctr">
              <a:buNone/>
            </a:pPr>
            <a:r>
              <a:rPr lang="en-GB" sz="4050" b="1">
                <a:solidFill>
                  <a:schemeClr val="accent6">
                    <a:lumMod val="20000"/>
                    <a:lumOff val="80000"/>
                  </a:schemeClr>
                </a:solidFill>
              </a:rPr>
              <a:t>How will the students know where to go and when for their exams?</a:t>
            </a:r>
          </a:p>
          <a:p>
            <a:pPr marL="0" indent="0">
              <a:buNone/>
            </a:pPr>
            <a:endParaRPr lang="en-GB" sz="4050" b="1">
              <a:solidFill>
                <a:srgbClr val="FF0000"/>
              </a:solidFill>
            </a:endParaRPr>
          </a:p>
          <a:p>
            <a:pPr marL="0" indent="0">
              <a:buNone/>
            </a:pPr>
            <a:r>
              <a:rPr lang="en-GB" sz="3600"/>
              <a:t>A </a:t>
            </a:r>
            <a:r>
              <a:rPr lang="en-GB" sz="3600" b="1"/>
              <a:t>personal exam </a:t>
            </a:r>
            <a:r>
              <a:rPr lang="en-GB" sz="3600"/>
              <a:t>timetable will be issued via their form tutors. This will tell them which room and seat number they are sitting in.</a:t>
            </a:r>
          </a:p>
          <a:p>
            <a:pPr marL="0" indent="0">
              <a:buNone/>
            </a:pPr>
            <a:endParaRPr lang="en-GB" sz="3600"/>
          </a:p>
          <a:p>
            <a:pPr marL="0" indent="0">
              <a:buNone/>
            </a:pPr>
            <a:r>
              <a:rPr lang="en-GB" sz="3600" b="1" dirty="0"/>
              <a:t>Clashes</a:t>
            </a:r>
            <a:r>
              <a:rPr lang="en-GB" sz="3600" dirty="0"/>
              <a:t> will be displayed on the personalised timetable. Students will get a letter explaining the arrangements in the event of a </a:t>
            </a:r>
            <a:r>
              <a:rPr lang="en-GB" sz="3600" dirty="0" err="1"/>
              <a:t>clas</a:t>
            </a:r>
            <a:r>
              <a:rPr lang="en-GB" sz="3600" dirty="0"/>
              <a:t>h. </a:t>
            </a:r>
            <a:endParaRPr lang="en-GB" sz="3600" dirty="0">
              <a:ea typeface="Calibri"/>
              <a:cs typeface="Calibri"/>
            </a:endParaRPr>
          </a:p>
          <a:p>
            <a:pPr marL="0" indent="0">
              <a:buNone/>
            </a:pPr>
            <a:endParaRPr lang="en-GB" sz="3600"/>
          </a:p>
          <a:p>
            <a:pPr marL="0" indent="0">
              <a:buNone/>
            </a:pPr>
            <a:r>
              <a:rPr lang="en-GB" sz="3600"/>
              <a:t>The full exam timetable is available on the school website</a:t>
            </a:r>
            <a:r>
              <a:rPr lang="en-GB" sz="3075"/>
              <a:t>.</a:t>
            </a:r>
          </a:p>
          <a:p>
            <a:pPr marL="0" indent="0" algn="ctr">
              <a:buNone/>
            </a:pPr>
            <a:endParaRPr lang="en-GB" sz="3600" b="1">
              <a:solidFill>
                <a:srgbClr val="FF0000"/>
              </a:solidFill>
            </a:endParaRPr>
          </a:p>
        </p:txBody>
      </p:sp>
      <p:sp>
        <p:nvSpPr>
          <p:cNvPr id="2" name="TextBox 1">
            <a:extLst>
              <a:ext uri="{FF2B5EF4-FFF2-40B4-BE49-F238E27FC236}">
                <a16:creationId xmlns:a16="http://schemas.microsoft.com/office/drawing/2014/main" id="{016E8173-235D-40AB-FD68-91E3B803AB1A}"/>
              </a:ext>
            </a:extLst>
          </p:cNvPr>
          <p:cNvSpPr txBox="1"/>
          <p:nvPr/>
        </p:nvSpPr>
        <p:spPr>
          <a:xfrm>
            <a:off x="3093396" y="5851187"/>
            <a:ext cx="4572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https://fulford.york.sch.uk/wp-content/uploads/2026/02/Summer-2026-Examination-Timetable-1.pdf</a:t>
            </a:r>
            <a:endParaRPr lang="en-US">
              <a:solidFill>
                <a:schemeClr val="bg1"/>
              </a:solidFill>
              <a:ea typeface="Calibri"/>
              <a:cs typeface="Calibri"/>
              <a:hlinkClick r:id="rId2">
                <a:extLst>
                  <a:ext uri="{A12FA001-AC4F-418D-AE19-62706E023703}">
                    <ahyp:hlinkClr xmlns:ahyp="http://schemas.microsoft.com/office/drawing/2018/hyperlinkcolor" val="tx"/>
                  </a:ext>
                </a:extLst>
              </a:hlinkClick>
            </a:endParaRPr>
          </a:p>
          <a:p>
            <a:pPr algn="ctr"/>
            <a:endParaRPr lang="en-GB"/>
          </a:p>
        </p:txBody>
      </p:sp>
    </p:spTree>
    <p:extLst>
      <p:ext uri="{BB962C8B-B14F-4D97-AF65-F5344CB8AC3E}">
        <p14:creationId xmlns:p14="http://schemas.microsoft.com/office/powerpoint/2010/main" val="428142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a:xfrm>
            <a:off x="802217" y="1117600"/>
            <a:ext cx="8337006" cy="4937554"/>
          </a:xfrm>
        </p:spPr>
        <p:txBody>
          <a:bodyPr vert="horz" lIns="91440" tIns="45720" rIns="91440" bIns="45720" rtlCol="0" anchor="t">
            <a:normAutofit fontScale="77500" lnSpcReduction="20000"/>
          </a:bodyPr>
          <a:lstStyle/>
          <a:p>
            <a:pPr marL="0" indent="0" algn="ctr">
              <a:buNone/>
            </a:pPr>
            <a:r>
              <a:rPr lang="en-GB" sz="4050" b="1">
                <a:solidFill>
                  <a:schemeClr val="accent6">
                    <a:lumMod val="20000"/>
                    <a:lumOff val="80000"/>
                  </a:schemeClr>
                </a:solidFill>
              </a:rPr>
              <a:t>Do students need to come into school every day?</a:t>
            </a:r>
          </a:p>
          <a:p>
            <a:pPr marL="0" indent="0">
              <a:buNone/>
            </a:pPr>
            <a:endParaRPr lang="en-GB" sz="4050" b="1">
              <a:solidFill>
                <a:srgbClr val="FF0000"/>
              </a:solidFill>
            </a:endParaRPr>
          </a:p>
          <a:p>
            <a:pPr marL="0" indent="0">
              <a:buNone/>
            </a:pPr>
            <a:r>
              <a:rPr lang="en-GB" sz="3600"/>
              <a:t>Up to Friday 5th June students </a:t>
            </a:r>
            <a:r>
              <a:rPr lang="en-GB" sz="3600" dirty="0"/>
              <a:t>are expected to be in school all day every day, either in an exam, a revision session or in their usual lesson. </a:t>
            </a:r>
            <a:endParaRPr lang="en-GB" sz="3600" dirty="0">
              <a:ea typeface="Calibri"/>
              <a:cs typeface="Calibri"/>
            </a:endParaRPr>
          </a:p>
          <a:p>
            <a:pPr marL="0" indent="0">
              <a:buNone/>
            </a:pPr>
            <a:endParaRPr lang="en-GB" sz="3600"/>
          </a:p>
          <a:p>
            <a:pPr marL="0" indent="0">
              <a:buNone/>
            </a:pPr>
            <a:r>
              <a:rPr lang="en-GB" sz="3600" dirty="0"/>
              <a:t>From Monday 8th June, students will be able to study at </a:t>
            </a:r>
            <a:r>
              <a:rPr lang="en-GB" sz="3600"/>
              <a:t>home and only need to be in school for exams. There will be revision </a:t>
            </a:r>
            <a:r>
              <a:rPr lang="en-GB" sz="3600" dirty="0"/>
              <a:t>sessions available for students to attend and there will be space in school where students are able to work independently. </a:t>
            </a:r>
            <a:endParaRPr lang="en-GB" sz="3600" dirty="0">
              <a:solidFill>
                <a:srgbClr val="FFFFFF"/>
              </a:solidFill>
              <a:ea typeface="Calibri"/>
              <a:cs typeface="Calibri"/>
            </a:endParaRPr>
          </a:p>
          <a:p>
            <a:pPr marL="0" indent="0">
              <a:buNone/>
            </a:pPr>
            <a:endParaRPr lang="en-GB" sz="3600">
              <a:ea typeface="Calibri"/>
              <a:cs typeface="Calibri"/>
            </a:endParaRPr>
          </a:p>
        </p:txBody>
      </p:sp>
    </p:spTree>
    <p:extLst>
      <p:ext uri="{BB962C8B-B14F-4D97-AF65-F5344CB8AC3E}">
        <p14:creationId xmlns:p14="http://schemas.microsoft.com/office/powerpoint/2010/main" val="185838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UD @ CCHS | Clacton County High School">
            <a:extLst>
              <a:ext uri="{FF2B5EF4-FFF2-40B4-BE49-F238E27FC236}">
                <a16:creationId xmlns:a16="http://schemas.microsoft.com/office/drawing/2014/main" id="{18610C97-2496-C880-6822-5E8DE2FD5B19}"/>
              </a:ext>
            </a:extLst>
          </p:cNvPr>
          <p:cNvPicPr>
            <a:picLocks noChangeAspect="1"/>
          </p:cNvPicPr>
          <p:nvPr/>
        </p:nvPicPr>
        <p:blipFill>
          <a:blip r:embed="rId2"/>
          <a:stretch>
            <a:fillRect/>
          </a:stretch>
        </p:blipFill>
        <p:spPr>
          <a:xfrm>
            <a:off x="1201947" y="2310441"/>
            <a:ext cx="6754482" cy="2251494"/>
          </a:xfrm>
          <a:prstGeom prst="rect">
            <a:avLst/>
          </a:prstGeom>
        </p:spPr>
      </p:pic>
    </p:spTree>
    <p:extLst>
      <p:ext uri="{BB962C8B-B14F-4D97-AF65-F5344CB8AC3E}">
        <p14:creationId xmlns:p14="http://schemas.microsoft.com/office/powerpoint/2010/main" val="3851510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black document with black text&#10;&#10;AI-generated content may be incorrect.">
            <a:extLst>
              <a:ext uri="{FF2B5EF4-FFF2-40B4-BE49-F238E27FC236}">
                <a16:creationId xmlns:a16="http://schemas.microsoft.com/office/drawing/2014/main" id="{B0026ED2-B06E-11FE-CA05-FBB2E54D53F6}"/>
              </a:ext>
            </a:extLst>
          </p:cNvPr>
          <p:cNvPicPr>
            <a:picLocks noChangeAspect="1"/>
          </p:cNvPicPr>
          <p:nvPr/>
        </p:nvPicPr>
        <p:blipFill>
          <a:blip r:embed="rId2"/>
          <a:stretch>
            <a:fillRect/>
          </a:stretch>
        </p:blipFill>
        <p:spPr>
          <a:xfrm>
            <a:off x="0" y="888521"/>
            <a:ext cx="9144000" cy="5080958"/>
          </a:xfrm>
          <a:prstGeom prst="rect">
            <a:avLst/>
          </a:prstGeom>
        </p:spPr>
      </p:pic>
      <p:sp>
        <p:nvSpPr>
          <p:cNvPr id="2" name="Oval 1">
            <a:extLst>
              <a:ext uri="{FF2B5EF4-FFF2-40B4-BE49-F238E27FC236}">
                <a16:creationId xmlns:a16="http://schemas.microsoft.com/office/drawing/2014/main" id="{EF7DCDF1-6FFF-4E6E-BE1F-81F6A4F4CFCF}"/>
              </a:ext>
            </a:extLst>
          </p:cNvPr>
          <p:cNvSpPr/>
          <p:nvPr/>
        </p:nvSpPr>
        <p:spPr>
          <a:xfrm>
            <a:off x="6297798" y="117039"/>
            <a:ext cx="2407024" cy="154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Make sure they know their timetable. Individual timetables will show rooms. </a:t>
            </a:r>
          </a:p>
        </p:txBody>
      </p:sp>
    </p:spTree>
    <p:extLst>
      <p:ext uri="{BB962C8B-B14F-4D97-AF65-F5344CB8AC3E}">
        <p14:creationId xmlns:p14="http://schemas.microsoft.com/office/powerpoint/2010/main" val="694016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254B-2058-EF4C-AAF0-2EAC80C35DE9}"/>
              </a:ext>
            </a:extLst>
          </p:cNvPr>
          <p:cNvSpPr>
            <a:spLocks noGrp="1"/>
          </p:cNvSpPr>
          <p:nvPr>
            <p:ph type="title"/>
          </p:nvPr>
        </p:nvSpPr>
        <p:spPr/>
        <p:txBody>
          <a:bodyPr/>
          <a:lstStyle/>
          <a:p>
            <a:r>
              <a:rPr lang="en-GB">
                <a:ea typeface="Calibri"/>
                <a:cs typeface="Calibri"/>
              </a:rPr>
              <a:t>In the exam room</a:t>
            </a:r>
            <a:endParaRPr lang="en-GB"/>
          </a:p>
        </p:txBody>
      </p:sp>
      <p:pic>
        <p:nvPicPr>
          <p:cNvPr id="9" name="Content Placeholder 8" descr="A screenshot of a phone&#10;&#10;AI-generated content may be incorrect.">
            <a:extLst>
              <a:ext uri="{FF2B5EF4-FFF2-40B4-BE49-F238E27FC236}">
                <a16:creationId xmlns:a16="http://schemas.microsoft.com/office/drawing/2014/main" id="{513AE7EB-6279-23E8-195A-D4703799FEA9}"/>
              </a:ext>
            </a:extLst>
          </p:cNvPr>
          <p:cNvPicPr>
            <a:picLocks noGrp="1" noChangeAspect="1"/>
          </p:cNvPicPr>
          <p:nvPr>
            <p:ph idx="1"/>
          </p:nvPr>
        </p:nvPicPr>
        <p:blipFill>
          <a:blip r:embed="rId2"/>
          <a:srcRect l="55475" t="8" r="1144" b="-235"/>
          <a:stretch/>
        </p:blipFill>
        <p:spPr>
          <a:xfrm>
            <a:off x="5981845" y="2455664"/>
            <a:ext cx="2384709" cy="2870198"/>
          </a:xfrm>
        </p:spPr>
      </p:pic>
      <p:sp>
        <p:nvSpPr>
          <p:cNvPr id="3" name="TextBox 2">
            <a:extLst>
              <a:ext uri="{FF2B5EF4-FFF2-40B4-BE49-F238E27FC236}">
                <a16:creationId xmlns:a16="http://schemas.microsoft.com/office/drawing/2014/main" id="{A5CD581C-10D1-32CC-121B-5CDDE3738318}"/>
              </a:ext>
            </a:extLst>
          </p:cNvPr>
          <p:cNvSpPr txBox="1"/>
          <p:nvPr/>
        </p:nvSpPr>
        <p:spPr>
          <a:xfrm>
            <a:off x="497416" y="1714500"/>
            <a:ext cx="473074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bg1"/>
                </a:solidFill>
                <a:ea typeface="Calibri"/>
                <a:cs typeface="Calibri"/>
              </a:rPr>
              <a:t>Students need to be in full uniform for </a:t>
            </a:r>
            <a:r>
              <a:rPr lang="en-GB" sz="2400">
                <a:solidFill>
                  <a:schemeClr val="bg1"/>
                </a:solidFill>
                <a:ea typeface="Calibri"/>
                <a:cs typeface="Calibri"/>
              </a:rPr>
              <a:t>every exam. </a:t>
            </a:r>
            <a:endParaRPr lang="en-GB" sz="2400" dirty="0">
              <a:solidFill>
                <a:schemeClr val="bg1"/>
              </a:solidFill>
              <a:ea typeface="Calibri"/>
              <a:cs typeface="Calibri"/>
            </a:endParaRPr>
          </a:p>
          <a:p>
            <a:endParaRPr lang="en-GB" sz="2400" dirty="0">
              <a:solidFill>
                <a:schemeClr val="bg1"/>
              </a:solidFill>
              <a:ea typeface="Calibri"/>
              <a:cs typeface="Calibri"/>
            </a:endParaRPr>
          </a:p>
          <a:p>
            <a:endParaRPr lang="en-GB" sz="2400" dirty="0">
              <a:solidFill>
                <a:schemeClr val="bg1"/>
              </a:solidFill>
              <a:ea typeface="Calibri"/>
              <a:cs typeface="Calibri"/>
            </a:endParaRPr>
          </a:p>
          <a:p>
            <a:r>
              <a:rPr lang="en-GB" sz="2400" dirty="0">
                <a:solidFill>
                  <a:schemeClr val="bg1"/>
                </a:solidFill>
                <a:ea typeface="Calibri"/>
                <a:cs typeface="Calibri"/>
              </a:rPr>
              <a:t>Students should bring all the equipment they need into each </a:t>
            </a:r>
            <a:r>
              <a:rPr lang="en-GB" sz="2400">
                <a:solidFill>
                  <a:schemeClr val="bg1"/>
                </a:solidFill>
                <a:ea typeface="Calibri"/>
                <a:cs typeface="Calibri"/>
              </a:rPr>
              <a:t>exam.</a:t>
            </a:r>
            <a:endParaRPr lang="en-GB" sz="2400" dirty="0">
              <a:solidFill>
                <a:schemeClr val="bg1"/>
              </a:solidFill>
              <a:ea typeface="Calibri"/>
              <a:cs typeface="Calibri"/>
            </a:endParaRPr>
          </a:p>
          <a:p>
            <a:endParaRPr lang="en-GB" sz="2400" dirty="0">
              <a:solidFill>
                <a:schemeClr val="bg1"/>
              </a:solidFill>
              <a:ea typeface="Calibri"/>
              <a:cs typeface="Calibri"/>
            </a:endParaRPr>
          </a:p>
          <a:p>
            <a:endParaRPr lang="en-GB" sz="2400" dirty="0">
              <a:solidFill>
                <a:schemeClr val="bg1"/>
              </a:solidFill>
              <a:ea typeface="Calibri"/>
              <a:cs typeface="Calibri"/>
            </a:endParaRPr>
          </a:p>
          <a:p>
            <a:r>
              <a:rPr lang="en-GB" sz="2400" dirty="0">
                <a:solidFill>
                  <a:schemeClr val="bg1"/>
                </a:solidFill>
                <a:ea typeface="Calibri"/>
                <a:cs typeface="Calibri"/>
              </a:rPr>
              <a:t>Students must not bring anything else </a:t>
            </a:r>
            <a:r>
              <a:rPr lang="en-GB" sz="2400">
                <a:solidFill>
                  <a:schemeClr val="bg1"/>
                </a:solidFill>
                <a:ea typeface="Calibri"/>
                <a:cs typeface="Calibri"/>
              </a:rPr>
              <a:t>into the </a:t>
            </a:r>
            <a:r>
              <a:rPr lang="en-GB" sz="2400" dirty="0">
                <a:solidFill>
                  <a:schemeClr val="bg1"/>
                </a:solidFill>
                <a:ea typeface="Calibri"/>
                <a:cs typeface="Calibri"/>
              </a:rPr>
              <a:t>exam venue. </a:t>
            </a:r>
            <a:endParaRPr lang="en-GB" sz="2400">
              <a:solidFill>
                <a:schemeClr val="bg1"/>
              </a:solidFill>
            </a:endParaRPr>
          </a:p>
        </p:txBody>
      </p:sp>
    </p:spTree>
    <p:extLst>
      <p:ext uri="{BB962C8B-B14F-4D97-AF65-F5344CB8AC3E}">
        <p14:creationId xmlns:p14="http://schemas.microsoft.com/office/powerpoint/2010/main" val="1645006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a:xfrm>
            <a:off x="1003300" y="1117600"/>
            <a:ext cx="7512048" cy="5346700"/>
          </a:xfrm>
        </p:spPr>
        <p:txBody>
          <a:bodyPr>
            <a:normAutofit fontScale="92500" lnSpcReduction="10000"/>
          </a:bodyPr>
          <a:lstStyle/>
          <a:p>
            <a:pPr marL="0" indent="0" algn="ctr">
              <a:buNone/>
            </a:pPr>
            <a:r>
              <a:rPr lang="en-GB" sz="3450" b="1">
                <a:solidFill>
                  <a:schemeClr val="accent6">
                    <a:lumMod val="20000"/>
                    <a:lumOff val="80000"/>
                  </a:schemeClr>
                </a:solidFill>
              </a:rPr>
              <a:t>What happens if the student is ill on the day of the exam?</a:t>
            </a:r>
          </a:p>
          <a:p>
            <a:pPr marL="0" indent="0">
              <a:buNone/>
            </a:pPr>
            <a:r>
              <a:rPr lang="en-GB" sz="2800">
                <a:latin typeface="Calibri" panose="020F0502020204030204" pitchFamily="34" charset="0"/>
                <a:ea typeface="Calibri" panose="020F0502020204030204" pitchFamily="34" charset="0"/>
              </a:rPr>
              <a:t>Parents/carers must call the school office on the day by 8.30am. </a:t>
            </a:r>
          </a:p>
          <a:p>
            <a:pPr marL="0" indent="0">
              <a:buNone/>
            </a:pPr>
            <a:endParaRPr lang="en-GB" sz="2800">
              <a:latin typeface="Calibri" panose="020F0502020204030204" pitchFamily="34" charset="0"/>
              <a:ea typeface="Calibri" panose="020F0502020204030204" pitchFamily="34" charset="0"/>
            </a:endParaRPr>
          </a:p>
          <a:p>
            <a:pPr marL="0" indent="0">
              <a:buNone/>
            </a:pPr>
            <a:r>
              <a:rPr lang="en-GB" sz="2800">
                <a:latin typeface="Calibri" panose="020F0502020204030204" pitchFamily="34" charset="0"/>
                <a:ea typeface="Calibri" panose="020F0502020204030204" pitchFamily="34" charset="0"/>
              </a:rPr>
              <a:t>Special consideration may be applied if the student sits the exam.</a:t>
            </a:r>
          </a:p>
          <a:p>
            <a:pPr marL="0" indent="0">
              <a:buNone/>
            </a:pPr>
            <a:endParaRPr lang="en-GB" sz="2800">
              <a:latin typeface="Calibri" panose="020F0502020204030204" pitchFamily="34" charset="0"/>
              <a:ea typeface="Calibri" panose="020F0502020204030204" pitchFamily="34" charset="0"/>
            </a:endParaRPr>
          </a:p>
          <a:p>
            <a:pPr marL="0" indent="0">
              <a:buNone/>
            </a:pPr>
            <a:r>
              <a:rPr lang="en-GB" sz="2800">
                <a:latin typeface="Calibri" panose="020F0502020204030204" pitchFamily="34" charset="0"/>
                <a:ea typeface="Calibri" panose="020F0502020204030204" pitchFamily="34" charset="0"/>
              </a:rPr>
              <a:t>Parents/carers may be required to complete a form for the absence that will be logged with the exam board. </a:t>
            </a:r>
          </a:p>
          <a:p>
            <a:pPr marL="0" indent="0">
              <a:buNone/>
            </a:pPr>
            <a:endParaRPr lang="en-GB" sz="2800">
              <a:latin typeface="Calibri" panose="020F0502020204030204" pitchFamily="34" charset="0"/>
              <a:ea typeface="Calibri" panose="020F0502020204030204" pitchFamily="34" charset="0"/>
            </a:endParaRPr>
          </a:p>
          <a:p>
            <a:pPr marL="0" indent="0">
              <a:buNone/>
            </a:pPr>
            <a:r>
              <a:rPr lang="en-GB" sz="2800">
                <a:latin typeface="Calibri" panose="020F0502020204030204" pitchFamily="34" charset="0"/>
                <a:ea typeface="Calibri" panose="020F0502020204030204" pitchFamily="34" charset="0"/>
              </a:rPr>
              <a:t>Students will not get a chance to re-sit the paper. </a:t>
            </a:r>
          </a:p>
          <a:p>
            <a:pPr marL="0" indent="0">
              <a:buNone/>
            </a:pPr>
            <a:endParaRPr lang="en-GB" sz="3600"/>
          </a:p>
          <a:p>
            <a:pPr marL="0" indent="0" algn="ctr">
              <a:buNone/>
            </a:pPr>
            <a:endParaRPr lang="en-GB" sz="3600"/>
          </a:p>
        </p:txBody>
      </p:sp>
    </p:spTree>
    <p:extLst>
      <p:ext uri="{BB962C8B-B14F-4D97-AF65-F5344CB8AC3E}">
        <p14:creationId xmlns:p14="http://schemas.microsoft.com/office/powerpoint/2010/main" val="809410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FFD0-6597-4734-90FA-CF59AF4F39C1}"/>
              </a:ext>
            </a:extLst>
          </p:cNvPr>
          <p:cNvSpPr>
            <a:spLocks noGrp="1"/>
          </p:cNvSpPr>
          <p:nvPr>
            <p:ph type="title"/>
          </p:nvPr>
        </p:nvSpPr>
        <p:spPr/>
        <p:txBody>
          <a:bodyPr>
            <a:normAutofit fontScale="90000"/>
          </a:bodyPr>
          <a:lstStyle/>
          <a:p>
            <a:r>
              <a:rPr lang="en-GB">
                <a:solidFill>
                  <a:schemeClr val="accent6">
                    <a:lumMod val="20000"/>
                    <a:lumOff val="80000"/>
                  </a:schemeClr>
                </a:solidFill>
              </a:rPr>
              <a:t>What should I do if my child needs special consideration?</a:t>
            </a:r>
          </a:p>
        </p:txBody>
      </p:sp>
      <p:pic>
        <p:nvPicPr>
          <p:cNvPr id="5" name="Content Placeholder 4">
            <a:extLst>
              <a:ext uri="{FF2B5EF4-FFF2-40B4-BE49-F238E27FC236}">
                <a16:creationId xmlns:a16="http://schemas.microsoft.com/office/drawing/2014/main" id="{CE41D46C-99D0-4C19-BF81-602D98ABD0AA}"/>
              </a:ext>
            </a:extLst>
          </p:cNvPr>
          <p:cNvPicPr>
            <a:picLocks noGrp="1" noChangeAspect="1"/>
          </p:cNvPicPr>
          <p:nvPr>
            <p:ph idx="1"/>
          </p:nvPr>
        </p:nvPicPr>
        <p:blipFill>
          <a:blip r:embed="rId2"/>
          <a:stretch>
            <a:fillRect/>
          </a:stretch>
        </p:blipFill>
        <p:spPr>
          <a:xfrm>
            <a:off x="365026" y="1916401"/>
            <a:ext cx="8400268" cy="2590285"/>
          </a:xfrm>
        </p:spPr>
      </p:pic>
    </p:spTree>
    <p:extLst>
      <p:ext uri="{BB962C8B-B14F-4D97-AF65-F5344CB8AC3E}">
        <p14:creationId xmlns:p14="http://schemas.microsoft.com/office/powerpoint/2010/main" val="938270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p:txBody>
          <a:bodyPr>
            <a:normAutofit fontScale="85000" lnSpcReduction="20000"/>
          </a:bodyPr>
          <a:lstStyle/>
          <a:p>
            <a:pPr marL="0" indent="0" algn="ctr">
              <a:buNone/>
            </a:pPr>
            <a:r>
              <a:rPr lang="en-GB" sz="4200" b="1">
                <a:solidFill>
                  <a:schemeClr val="accent6">
                    <a:lumMod val="20000"/>
                    <a:lumOff val="80000"/>
                  </a:schemeClr>
                </a:solidFill>
              </a:rPr>
              <a:t>What happens if the student is late to an exam?</a:t>
            </a:r>
          </a:p>
          <a:p>
            <a:pPr marL="0" indent="0">
              <a:buNone/>
            </a:pPr>
            <a:r>
              <a:rPr lang="en-GB" sz="3600"/>
              <a:t>Students – or parents/carers - must contact the school if they think they will be late. </a:t>
            </a:r>
          </a:p>
          <a:p>
            <a:pPr marL="0" indent="0">
              <a:buNone/>
            </a:pPr>
            <a:endParaRPr lang="en-GB" sz="3600"/>
          </a:p>
          <a:p>
            <a:pPr marL="0" indent="0">
              <a:buNone/>
            </a:pPr>
            <a:r>
              <a:rPr lang="en-GB" sz="3600"/>
              <a:t>If they are late beyond a certain point, students cannot be admitted into the exam.</a:t>
            </a:r>
          </a:p>
          <a:p>
            <a:pPr marL="0" indent="0">
              <a:buNone/>
            </a:pPr>
            <a:endParaRPr lang="en-GB" sz="3600"/>
          </a:p>
          <a:p>
            <a:pPr marL="0" indent="0">
              <a:buNone/>
            </a:pPr>
            <a:r>
              <a:rPr lang="en-GB" sz="3600"/>
              <a:t>Lateness is disruptive to all students taking the exam. </a:t>
            </a:r>
          </a:p>
        </p:txBody>
      </p:sp>
    </p:spTree>
    <p:extLst>
      <p:ext uri="{BB962C8B-B14F-4D97-AF65-F5344CB8AC3E}">
        <p14:creationId xmlns:p14="http://schemas.microsoft.com/office/powerpoint/2010/main" val="3895705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a:xfrm>
            <a:off x="457200" y="1440124"/>
            <a:ext cx="8229600" cy="4525963"/>
          </a:xfrm>
        </p:spPr>
        <p:txBody>
          <a:bodyPr>
            <a:normAutofit/>
          </a:bodyPr>
          <a:lstStyle/>
          <a:p>
            <a:pPr marL="0" indent="0" algn="ctr">
              <a:buNone/>
            </a:pPr>
            <a:r>
              <a:rPr lang="en-GB" sz="3600" b="1">
                <a:solidFill>
                  <a:schemeClr val="accent6">
                    <a:lumMod val="20000"/>
                    <a:lumOff val="80000"/>
                  </a:schemeClr>
                </a:solidFill>
              </a:rPr>
              <a:t>When do the exams end?</a:t>
            </a:r>
          </a:p>
          <a:p>
            <a:pPr marL="0" indent="0">
              <a:buNone/>
            </a:pPr>
            <a:r>
              <a:rPr lang="en-GB" sz="3450"/>
              <a:t>The list of exams will be detailed on each personalised timetable. However all students must be available for all contingency days. </a:t>
            </a:r>
          </a:p>
          <a:p>
            <a:pPr marL="0" indent="0">
              <a:buNone/>
            </a:pPr>
            <a:endParaRPr lang="en-GB" sz="3450" b="1">
              <a:solidFill>
                <a:srgbClr val="FF0000"/>
              </a:solidFill>
            </a:endParaRPr>
          </a:p>
          <a:p>
            <a:pPr marL="0" indent="0">
              <a:buNone/>
            </a:pPr>
            <a:endParaRPr lang="en-GB" sz="3450" b="1">
              <a:solidFill>
                <a:srgbClr val="FF0000"/>
              </a:solidFill>
            </a:endParaRPr>
          </a:p>
          <a:p>
            <a:pPr marL="0" indent="0" algn="ctr">
              <a:buNone/>
            </a:pPr>
            <a:endParaRPr lang="en-GB" sz="3600" b="1">
              <a:solidFill>
                <a:srgbClr val="FF0000"/>
              </a:solidFill>
            </a:endParaRPr>
          </a:p>
        </p:txBody>
      </p:sp>
      <p:graphicFrame>
        <p:nvGraphicFramePr>
          <p:cNvPr id="3" name="Table 8">
            <a:extLst>
              <a:ext uri="{FF2B5EF4-FFF2-40B4-BE49-F238E27FC236}">
                <a16:creationId xmlns:a16="http://schemas.microsoft.com/office/drawing/2014/main" id="{825988C0-4086-4C87-9212-5E7993BF264C}"/>
              </a:ext>
            </a:extLst>
          </p:cNvPr>
          <p:cNvGraphicFramePr>
            <a:graphicFrameLocks noGrp="1"/>
          </p:cNvGraphicFramePr>
          <p:nvPr>
            <p:extLst>
              <p:ext uri="{D42A27DB-BD31-4B8C-83A1-F6EECF244321}">
                <p14:modId xmlns:p14="http://schemas.microsoft.com/office/powerpoint/2010/main" val="3916736143"/>
              </p:ext>
            </p:extLst>
          </p:nvPr>
        </p:nvGraphicFramePr>
        <p:xfrm>
          <a:off x="815638" y="4262085"/>
          <a:ext cx="7537251" cy="1135438"/>
        </p:xfrm>
        <a:graphic>
          <a:graphicData uri="http://schemas.openxmlformats.org/drawingml/2006/table">
            <a:tbl>
              <a:tblPr firstRow="1" bandRow="1">
                <a:tableStyleId>{5940675A-B579-460E-94D1-54222C63F5DA}</a:tableStyleId>
              </a:tblPr>
              <a:tblGrid>
                <a:gridCol w="3280353">
                  <a:extLst>
                    <a:ext uri="{9D8B030D-6E8A-4147-A177-3AD203B41FA5}">
                      <a16:colId xmlns:a16="http://schemas.microsoft.com/office/drawing/2014/main" val="2264554564"/>
                    </a:ext>
                  </a:extLst>
                </a:gridCol>
                <a:gridCol w="4256898">
                  <a:extLst>
                    <a:ext uri="{9D8B030D-6E8A-4147-A177-3AD203B41FA5}">
                      <a16:colId xmlns:a16="http://schemas.microsoft.com/office/drawing/2014/main" val="3006033885"/>
                    </a:ext>
                  </a:extLst>
                </a:gridCol>
              </a:tblGrid>
              <a:tr h="567719">
                <a:tc>
                  <a:txBody>
                    <a:bodyPr/>
                    <a:lstStyle/>
                    <a:p>
                      <a:r>
                        <a:rPr lang="en-GB" sz="2700">
                          <a:solidFill>
                            <a:schemeClr val="bg1"/>
                          </a:solidFill>
                        </a:rPr>
                        <a:t>Contingency day 1</a:t>
                      </a:r>
                    </a:p>
                  </a:txBody>
                  <a:tcPr marL="68580" marR="68580" marT="34290" marB="34290">
                    <a:solidFill>
                      <a:schemeClr val="accent5">
                        <a:lumMod val="75000"/>
                      </a:schemeClr>
                    </a:solidFill>
                  </a:tcPr>
                </a:tc>
                <a:tc>
                  <a:txBody>
                    <a:bodyPr/>
                    <a:lstStyle/>
                    <a:p>
                      <a:r>
                        <a:rPr lang="en-GB" sz="2700">
                          <a:solidFill>
                            <a:schemeClr val="bg1"/>
                          </a:solidFill>
                        </a:rPr>
                        <a:t>Wednesday 10  June PM only </a:t>
                      </a:r>
                    </a:p>
                  </a:txBody>
                  <a:tcPr marL="68580" marR="68580" marT="34290" marB="34290">
                    <a:solidFill>
                      <a:schemeClr val="accent5">
                        <a:lumMod val="75000"/>
                      </a:schemeClr>
                    </a:solidFill>
                  </a:tcPr>
                </a:tc>
                <a:extLst>
                  <a:ext uri="{0D108BD9-81ED-4DB2-BD59-A6C34878D82A}">
                    <a16:rowId xmlns:a16="http://schemas.microsoft.com/office/drawing/2014/main" val="1655929549"/>
                  </a:ext>
                </a:extLst>
              </a:tr>
              <a:tr h="567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a:solidFill>
                            <a:schemeClr val="bg1"/>
                          </a:solidFill>
                        </a:rPr>
                        <a:t>Contingency day 2</a:t>
                      </a:r>
                    </a:p>
                  </a:txBody>
                  <a:tcPr marL="68580" marR="68580" marT="34290" marB="34290">
                    <a:solidFill>
                      <a:schemeClr val="accent4">
                        <a:lumMod val="75000"/>
                      </a:schemeClr>
                    </a:solidFill>
                  </a:tcPr>
                </a:tc>
                <a:tc>
                  <a:txBody>
                    <a:bodyPr/>
                    <a:lstStyle/>
                    <a:p>
                      <a:pPr lvl="0" algn="l">
                        <a:lnSpc>
                          <a:spcPct val="100000"/>
                        </a:lnSpc>
                        <a:spcBef>
                          <a:spcPts val="0"/>
                        </a:spcBef>
                        <a:spcAft>
                          <a:spcPts val="0"/>
                        </a:spcAft>
                        <a:buNone/>
                      </a:pPr>
                      <a:r>
                        <a:rPr lang="en-GB" sz="2700" b="1" i="0" u="none" strike="noStrike" noProof="0">
                          <a:solidFill>
                            <a:schemeClr val="bg1"/>
                          </a:solidFill>
                          <a:latin typeface="Calibri"/>
                        </a:rPr>
                        <a:t>Wednesday 24 June All day</a:t>
                      </a:r>
                      <a:endParaRPr lang="en-GB" sz="2700" b="0" i="0" u="none" strike="noStrike" noProof="0">
                        <a:solidFill>
                          <a:srgbClr val="000000"/>
                        </a:solidFill>
                        <a:latin typeface="Calibri"/>
                      </a:endParaRPr>
                    </a:p>
                  </a:txBody>
                  <a:tcPr marL="68580" marR="68580" marT="34290" marB="34290">
                    <a:solidFill>
                      <a:schemeClr val="accent4">
                        <a:lumMod val="75000"/>
                      </a:schemeClr>
                    </a:solidFill>
                  </a:tcPr>
                </a:tc>
                <a:extLst>
                  <a:ext uri="{0D108BD9-81ED-4DB2-BD59-A6C34878D82A}">
                    <a16:rowId xmlns:a16="http://schemas.microsoft.com/office/drawing/2014/main" val="4059021835"/>
                  </a:ext>
                </a:extLst>
              </a:tr>
            </a:tbl>
          </a:graphicData>
        </a:graphic>
      </p:graphicFrame>
    </p:spTree>
    <p:extLst>
      <p:ext uri="{BB962C8B-B14F-4D97-AF65-F5344CB8AC3E}">
        <p14:creationId xmlns:p14="http://schemas.microsoft.com/office/powerpoint/2010/main" val="233998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p:txBody>
          <a:bodyPr>
            <a:normAutofit/>
          </a:bodyPr>
          <a:lstStyle/>
          <a:p>
            <a:pPr marL="0" indent="0" algn="ctr">
              <a:buNone/>
            </a:pPr>
            <a:r>
              <a:rPr lang="en-GB" sz="3450" b="1">
                <a:solidFill>
                  <a:schemeClr val="accent6">
                    <a:lumMod val="20000"/>
                    <a:lumOff val="80000"/>
                  </a:schemeClr>
                </a:solidFill>
              </a:rPr>
              <a:t>What happens if exams are cancelled?</a:t>
            </a:r>
          </a:p>
          <a:p>
            <a:pPr marL="0" indent="0">
              <a:buNone/>
            </a:pPr>
            <a:endParaRPr lang="en-GB" sz="3450" b="1">
              <a:solidFill>
                <a:srgbClr val="FF0000"/>
              </a:solidFill>
            </a:endParaRPr>
          </a:p>
          <a:p>
            <a:pPr marL="0" indent="0" algn="ctr">
              <a:buNone/>
            </a:pPr>
            <a:r>
              <a:rPr lang="en-GB" sz="3600"/>
              <a:t>Very unlikely! We will use a Teacher Assessed Grading system. We have retained their mock papers to inform this process, if necessary.</a:t>
            </a:r>
          </a:p>
        </p:txBody>
      </p:sp>
    </p:spTree>
    <p:extLst>
      <p:ext uri="{BB962C8B-B14F-4D97-AF65-F5344CB8AC3E}">
        <p14:creationId xmlns:p14="http://schemas.microsoft.com/office/powerpoint/2010/main" val="3343727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C0B2E3-EF7B-4A48-80BE-AD3B002A5ABB}"/>
              </a:ext>
            </a:extLst>
          </p:cNvPr>
          <p:cNvSpPr>
            <a:spLocks noGrp="1"/>
          </p:cNvSpPr>
          <p:nvPr>
            <p:ph type="subTitle" idx="1"/>
          </p:nvPr>
        </p:nvSpPr>
        <p:spPr>
          <a:xfrm>
            <a:off x="1371600" y="3552575"/>
            <a:ext cx="6400800" cy="1295400"/>
          </a:xfrm>
          <a:solidFill>
            <a:schemeClr val="tx2">
              <a:lumMod val="40000"/>
              <a:lumOff val="60000"/>
            </a:schemeClr>
          </a:solidFill>
        </p:spPr>
        <p:txBody>
          <a:bodyPr vert="horz" lIns="91440" tIns="45720" rIns="91440" bIns="45720" rtlCol="0" anchor="t">
            <a:normAutofit/>
          </a:bodyPr>
          <a:lstStyle/>
          <a:p>
            <a:r>
              <a:rPr lang="en-US" b="1">
                <a:solidFill>
                  <a:schemeClr val="bg1"/>
                </a:solidFill>
              </a:rPr>
              <a:t>Results Day</a:t>
            </a:r>
          </a:p>
          <a:p>
            <a:r>
              <a:rPr lang="en-GB" b="1">
                <a:solidFill>
                  <a:schemeClr val="bg1"/>
                </a:solidFill>
              </a:rPr>
              <a:t>Thursday 20 August</a:t>
            </a:r>
            <a:endParaRPr lang="en-GB" b="1">
              <a:solidFill>
                <a:schemeClr val="bg1"/>
              </a:solidFill>
              <a:ea typeface="Calibri"/>
              <a:cs typeface="Calibri"/>
            </a:endParaRPr>
          </a:p>
        </p:txBody>
      </p:sp>
    </p:spTree>
    <p:extLst>
      <p:ext uri="{BB962C8B-B14F-4D97-AF65-F5344CB8AC3E}">
        <p14:creationId xmlns:p14="http://schemas.microsoft.com/office/powerpoint/2010/main" val="1026331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Results Day</a:t>
            </a:r>
          </a:p>
        </p:txBody>
      </p:sp>
      <p:sp>
        <p:nvSpPr>
          <p:cNvPr id="3" name="Content Placeholder 2"/>
          <p:cNvSpPr>
            <a:spLocks noGrp="1"/>
          </p:cNvSpPr>
          <p:nvPr>
            <p:ph idx="1"/>
          </p:nvPr>
        </p:nvSpPr>
        <p:spPr>
          <a:xfrm>
            <a:off x="4864857" y="1416050"/>
            <a:ext cx="3959525" cy="3916363"/>
          </a:xfrm>
        </p:spPr>
        <p:txBody>
          <a:bodyPr vert="horz" lIns="91440" tIns="45720" rIns="91440" bIns="45720" rtlCol="0" anchor="t">
            <a:noAutofit/>
          </a:bodyPr>
          <a:lstStyle/>
          <a:p>
            <a:r>
              <a:rPr lang="en-GB" sz="1800"/>
              <a:t>Collection from 8AM</a:t>
            </a:r>
            <a:endParaRPr lang="en-GB" sz="1800" dirty="0">
              <a:ea typeface="Calibri"/>
              <a:cs typeface="Calibri"/>
            </a:endParaRPr>
          </a:p>
          <a:p>
            <a:r>
              <a:rPr lang="en-GB" sz="1800"/>
              <a:t>Teacher advise/support available Thursday and Friday</a:t>
            </a:r>
            <a:endParaRPr lang="en-GB" sz="1800" dirty="0">
              <a:ea typeface="Calibri"/>
              <a:cs typeface="Calibri"/>
            </a:endParaRPr>
          </a:p>
          <a:p>
            <a:r>
              <a:rPr lang="en-GB" sz="1800"/>
              <a:t>Students are expected to collect results in person.</a:t>
            </a:r>
            <a:endParaRPr lang="en-GB" sz="1800" dirty="0">
              <a:ea typeface="Calibri"/>
              <a:cs typeface="Calibri"/>
            </a:endParaRPr>
          </a:p>
          <a:p>
            <a:r>
              <a:rPr lang="en-GB" sz="1800" dirty="0"/>
              <a:t>If students are unable to be in school in person they can arrange for someone else to collect them on their behalf. We need to know this in advance. </a:t>
            </a:r>
            <a:endParaRPr lang="en-GB" sz="1800" dirty="0">
              <a:ea typeface="Calibri"/>
              <a:cs typeface="Calibri"/>
            </a:endParaRPr>
          </a:p>
          <a:p>
            <a:r>
              <a:rPr lang="en-GB" sz="1800" dirty="0">
                <a:ea typeface="Calibri"/>
                <a:cs typeface="Calibri"/>
              </a:rPr>
              <a:t>We are not able to email results out this year. </a:t>
            </a:r>
          </a:p>
          <a:p>
            <a:r>
              <a:rPr lang="en-GB" sz="1800" dirty="0">
                <a:ea typeface="Calibri"/>
                <a:cs typeface="Calibri"/>
              </a:rPr>
              <a:t>The DFE are rolling out an app that </a:t>
            </a:r>
            <a:r>
              <a:rPr lang="en-GB" sz="1800">
                <a:ea typeface="Calibri"/>
                <a:cs typeface="Calibri"/>
              </a:rPr>
              <a:t>will allow</a:t>
            </a:r>
            <a:r>
              <a:rPr lang="en-GB" sz="1800" dirty="0">
                <a:ea typeface="Calibri"/>
                <a:cs typeface="Calibri"/>
              </a:rPr>
              <a:t> </a:t>
            </a:r>
            <a:r>
              <a:rPr lang="en-GB" sz="1800">
                <a:ea typeface="Calibri"/>
                <a:cs typeface="Calibri"/>
              </a:rPr>
              <a:t>students to download their results at 11am on results day</a:t>
            </a:r>
            <a:r>
              <a:rPr lang="en-GB" sz="2000">
                <a:ea typeface="Calibri"/>
                <a:cs typeface="Calibri"/>
              </a:rPr>
              <a:t>. </a:t>
            </a:r>
          </a:p>
        </p:txBody>
      </p:sp>
      <p:sp>
        <p:nvSpPr>
          <p:cNvPr id="6" name="TextBox 5">
            <a:extLst>
              <a:ext uri="{FF2B5EF4-FFF2-40B4-BE49-F238E27FC236}">
                <a16:creationId xmlns:a16="http://schemas.microsoft.com/office/drawing/2014/main" id="{1731FA2B-56E8-48B6-A039-A4150DE63259}"/>
              </a:ext>
            </a:extLst>
          </p:cNvPr>
          <p:cNvSpPr txBox="1"/>
          <p:nvPr/>
        </p:nvSpPr>
        <p:spPr>
          <a:xfrm>
            <a:off x="609600" y="5415866"/>
            <a:ext cx="4572000" cy="369332"/>
          </a:xfrm>
          <a:prstGeom prst="rect">
            <a:avLst/>
          </a:prstGeom>
          <a:noFill/>
        </p:spPr>
        <p:txBody>
          <a:bodyPr wrap="square">
            <a:spAutoFit/>
          </a:bodyPr>
          <a:lstStyle/>
          <a:p>
            <a:r>
              <a:rPr lang="en-GB" b="1">
                <a:solidFill>
                  <a:schemeClr val="bg1"/>
                </a:solidFill>
                <a:hlinkClick r:id="rId2">
                  <a:extLst>
                    <a:ext uri="{A12FA001-AC4F-418D-AE19-62706E023703}">
                      <ahyp:hlinkClr xmlns:ahyp="http://schemas.microsoft.com/office/drawing/2018/hyperlinkcolor" val="tx"/>
                    </a:ext>
                  </a:extLst>
                </a:hlinkClick>
              </a:rPr>
              <a:t>https://fulford.york.sch.uk/exams/</a:t>
            </a:r>
            <a:endParaRPr lang="en-GB" b="1">
              <a:solidFill>
                <a:schemeClr val="bg1"/>
              </a:solidFill>
            </a:endParaRPr>
          </a:p>
        </p:txBody>
      </p:sp>
      <p:pic>
        <p:nvPicPr>
          <p:cNvPr id="5" name="Picture 4" descr="A collage of people holding signs&#10;&#10;AI-generated content may be incorrect.">
            <a:extLst>
              <a:ext uri="{FF2B5EF4-FFF2-40B4-BE49-F238E27FC236}">
                <a16:creationId xmlns:a16="http://schemas.microsoft.com/office/drawing/2014/main" id="{756518CC-184D-4881-FB0B-DD75A2216D0E}"/>
              </a:ext>
            </a:extLst>
          </p:cNvPr>
          <p:cNvPicPr>
            <a:picLocks noChangeAspect="1"/>
          </p:cNvPicPr>
          <p:nvPr/>
        </p:nvPicPr>
        <p:blipFill>
          <a:blip r:embed="rId3"/>
          <a:stretch>
            <a:fillRect/>
          </a:stretch>
        </p:blipFill>
        <p:spPr>
          <a:xfrm>
            <a:off x="151386" y="2048989"/>
            <a:ext cx="4580512" cy="2575195"/>
          </a:xfrm>
          <a:prstGeom prst="rect">
            <a:avLst/>
          </a:prstGeom>
        </p:spPr>
      </p:pic>
    </p:spTree>
    <p:extLst>
      <p:ext uri="{BB962C8B-B14F-4D97-AF65-F5344CB8AC3E}">
        <p14:creationId xmlns:p14="http://schemas.microsoft.com/office/powerpoint/2010/main" val="8965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phone screen&#10;&#10;AI-generated content may be incorrect.">
            <a:extLst>
              <a:ext uri="{FF2B5EF4-FFF2-40B4-BE49-F238E27FC236}">
                <a16:creationId xmlns:a16="http://schemas.microsoft.com/office/drawing/2014/main" id="{D0235F3C-45D9-092C-0F16-489B70F2C977}"/>
              </a:ext>
            </a:extLst>
          </p:cNvPr>
          <p:cNvPicPr>
            <a:picLocks noGrp="1" noChangeAspect="1"/>
          </p:cNvPicPr>
          <p:nvPr>
            <p:ph idx="1"/>
          </p:nvPr>
        </p:nvPicPr>
        <p:blipFill>
          <a:blip r:embed="rId2"/>
          <a:stretch>
            <a:fillRect/>
          </a:stretch>
        </p:blipFill>
        <p:spPr>
          <a:xfrm>
            <a:off x="110340" y="977630"/>
            <a:ext cx="2775440" cy="4525963"/>
          </a:xfrm>
          <a:prstGeom prst="rect">
            <a:avLst/>
          </a:prstGeom>
        </p:spPr>
      </p:pic>
      <p:sp>
        <p:nvSpPr>
          <p:cNvPr id="5" name="TextBox 4">
            <a:extLst>
              <a:ext uri="{FF2B5EF4-FFF2-40B4-BE49-F238E27FC236}">
                <a16:creationId xmlns:a16="http://schemas.microsoft.com/office/drawing/2014/main" id="{DB7D15A8-6C6C-1782-7835-711CB596F44B}"/>
              </a:ext>
            </a:extLst>
          </p:cNvPr>
          <p:cNvSpPr txBox="1"/>
          <p:nvPr/>
        </p:nvSpPr>
        <p:spPr>
          <a:xfrm>
            <a:off x="3642063" y="3987349"/>
            <a:ext cx="487891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ea typeface="Calibri"/>
                <a:cs typeface="Calibri"/>
              </a:rPr>
              <a:t>Download the app from the relevant app stor</a:t>
            </a:r>
            <a:r>
              <a:rPr lang="en-GB">
                <a:solidFill>
                  <a:schemeClr val="bg1"/>
                </a:solidFill>
                <a:ea typeface="Calibri"/>
                <a:cs typeface="Calibri"/>
              </a:rPr>
              <a:t>e. </a:t>
            </a:r>
            <a:endParaRPr lang="en-GB" dirty="0">
              <a:solidFill>
                <a:schemeClr val="bg1"/>
              </a:solidFill>
              <a:ea typeface="Calibri"/>
              <a:cs typeface="Calibri"/>
            </a:endParaRPr>
          </a:p>
          <a:p>
            <a:endParaRPr lang="en-GB" dirty="0">
              <a:solidFill>
                <a:schemeClr val="bg1"/>
              </a:solidFill>
              <a:ea typeface="Calibri"/>
              <a:cs typeface="Calibri"/>
            </a:endParaRPr>
          </a:p>
          <a:p>
            <a:r>
              <a:rPr lang="en-GB" dirty="0">
                <a:solidFill>
                  <a:schemeClr val="bg1"/>
                </a:solidFill>
                <a:ea typeface="Calibri"/>
                <a:cs typeface="Calibri"/>
              </a:rPr>
              <a:t>Students need to be registered to the correct account on an </a:t>
            </a:r>
            <a:r>
              <a:rPr lang="en-GB">
                <a:solidFill>
                  <a:schemeClr val="bg1"/>
                </a:solidFill>
                <a:ea typeface="Calibri"/>
                <a:cs typeface="Calibri"/>
              </a:rPr>
              <a:t>individual basis. </a:t>
            </a:r>
            <a:endParaRPr lang="en-GB" dirty="0">
              <a:solidFill>
                <a:schemeClr val="bg1"/>
              </a:solidFill>
              <a:ea typeface="Calibri"/>
              <a:cs typeface="Calibri"/>
            </a:endParaRPr>
          </a:p>
          <a:p>
            <a:endParaRPr lang="en-GB" dirty="0">
              <a:solidFill>
                <a:schemeClr val="bg1"/>
              </a:solidFill>
              <a:ea typeface="Calibri"/>
              <a:cs typeface="Calibri"/>
            </a:endParaRPr>
          </a:p>
          <a:p>
            <a:r>
              <a:rPr lang="en-GB" dirty="0">
                <a:solidFill>
                  <a:schemeClr val="bg1"/>
                </a:solidFill>
                <a:ea typeface="Calibri"/>
                <a:cs typeface="Calibri"/>
              </a:rPr>
              <a:t>We'll look to do this on Wednesday's as part of the Revise till 5 sessions. </a:t>
            </a:r>
          </a:p>
          <a:p>
            <a:endParaRPr lang="en-GB" dirty="0">
              <a:solidFill>
                <a:schemeClr val="bg1"/>
              </a:solidFill>
              <a:ea typeface="Calibri"/>
              <a:cs typeface="Calibri"/>
            </a:endParaRPr>
          </a:p>
          <a:p>
            <a:r>
              <a:rPr lang="en-GB">
                <a:solidFill>
                  <a:schemeClr val="bg1"/>
                </a:solidFill>
                <a:ea typeface="Calibri"/>
                <a:cs typeface="Calibri"/>
              </a:rPr>
              <a:t>Other slots will be available. </a:t>
            </a:r>
            <a:endParaRPr lang="en-GB" dirty="0">
              <a:solidFill>
                <a:schemeClr val="bg1"/>
              </a:solidFill>
              <a:ea typeface="Calibri"/>
              <a:cs typeface="Calibri"/>
            </a:endParaRPr>
          </a:p>
        </p:txBody>
      </p:sp>
      <p:sp>
        <p:nvSpPr>
          <p:cNvPr id="3" name="TextBox 2">
            <a:extLst>
              <a:ext uri="{FF2B5EF4-FFF2-40B4-BE49-F238E27FC236}">
                <a16:creationId xmlns:a16="http://schemas.microsoft.com/office/drawing/2014/main" id="{7C54806F-B063-8F18-D69F-16087561702A}"/>
              </a:ext>
            </a:extLst>
          </p:cNvPr>
          <p:cNvSpPr txBox="1"/>
          <p:nvPr/>
        </p:nvSpPr>
        <p:spPr>
          <a:xfrm>
            <a:off x="3638145" y="1123546"/>
            <a:ext cx="45720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Calibri"/>
              </a:rPr>
              <a:t>The app aims to provide a modern, digital </a:t>
            </a:r>
            <a:r>
              <a:rPr lang="en-US" dirty="0">
                <a:solidFill>
                  <a:schemeClr val="bg1"/>
                </a:solidFill>
                <a:latin typeface="Calibri"/>
                <a:ea typeface="Calibri"/>
                <a:cs typeface="Calibri"/>
              </a:rPr>
              <a:t>alternative to paper certificates and reduce administrative burdens by providing instant, portable access to results.</a:t>
            </a:r>
          </a:p>
          <a:p>
            <a:endParaRPr lang="en-US" dirty="0">
              <a:solidFill>
                <a:schemeClr val="bg1"/>
              </a:solidFill>
              <a:latin typeface="Calibri"/>
              <a:ea typeface="Calibri"/>
              <a:cs typeface="Calibri"/>
            </a:endParaRPr>
          </a:p>
          <a:p>
            <a:pPr>
              <a:buFont typeface=""/>
            </a:pPr>
            <a:r>
              <a:rPr lang="en-US">
                <a:solidFill>
                  <a:schemeClr val="bg1"/>
                </a:solidFill>
                <a:latin typeface="Calibri"/>
                <a:ea typeface="Calibri"/>
                <a:cs typeface="Calibri"/>
              </a:rPr>
              <a:t>Beyond receiving results, users can check their </a:t>
            </a:r>
            <a:r>
              <a:rPr lang="en-US" dirty="0">
                <a:solidFill>
                  <a:schemeClr val="bg1"/>
                </a:solidFill>
                <a:latin typeface="Calibri"/>
                <a:ea typeface="Calibri"/>
                <a:cs typeface="Calibri"/>
              </a:rPr>
              <a:t>information for accuracy and securely share their educational achievements with future schools, colleges, or employers.</a:t>
            </a:r>
            <a:endParaRPr lang="en-US" dirty="0">
              <a:solidFill>
                <a:schemeClr val="bg1"/>
              </a:solidFill>
            </a:endParaRPr>
          </a:p>
          <a:p>
            <a:pPr algn="ctr"/>
            <a:endParaRPr lang="en-GB"/>
          </a:p>
        </p:txBody>
      </p:sp>
    </p:spTree>
    <p:extLst>
      <p:ext uri="{BB962C8B-B14F-4D97-AF65-F5344CB8AC3E}">
        <p14:creationId xmlns:p14="http://schemas.microsoft.com/office/powerpoint/2010/main" val="346833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lhouette of people climbing a mountain&#10;&#10;AI-generated content may be incorrect.">
            <a:extLst>
              <a:ext uri="{FF2B5EF4-FFF2-40B4-BE49-F238E27FC236}">
                <a16:creationId xmlns:a16="http://schemas.microsoft.com/office/drawing/2014/main" id="{7F1D718D-96E7-F28F-7318-6461C6248CE0}"/>
              </a:ext>
            </a:extLst>
          </p:cNvPr>
          <p:cNvPicPr>
            <a:picLocks noChangeAspect="1"/>
          </p:cNvPicPr>
          <p:nvPr/>
        </p:nvPicPr>
        <p:blipFill>
          <a:blip r:embed="rId2"/>
          <a:stretch>
            <a:fillRect/>
          </a:stretch>
        </p:blipFill>
        <p:spPr>
          <a:xfrm>
            <a:off x="1760342" y="1713067"/>
            <a:ext cx="5623316" cy="3444090"/>
          </a:xfrm>
          <a:prstGeom prst="rect">
            <a:avLst/>
          </a:prstGeom>
        </p:spPr>
      </p:pic>
    </p:spTree>
    <p:extLst>
      <p:ext uri="{BB962C8B-B14F-4D97-AF65-F5344CB8AC3E}">
        <p14:creationId xmlns:p14="http://schemas.microsoft.com/office/powerpoint/2010/main" val="2697420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2B86B5-5A06-EEEF-08E8-5656B0C06CC0}"/>
              </a:ext>
            </a:extLst>
          </p:cNvPr>
          <p:cNvSpPr>
            <a:spLocks noGrp="1"/>
          </p:cNvSpPr>
          <p:nvPr>
            <p:ph idx="1"/>
          </p:nvPr>
        </p:nvSpPr>
        <p:spPr>
          <a:xfrm>
            <a:off x="883578" y="708917"/>
            <a:ext cx="7802426" cy="5794625"/>
          </a:xfrm>
        </p:spPr>
        <p:txBody>
          <a:bodyPr vert="horz" lIns="91440" tIns="45720" rIns="91440" bIns="45720" rtlCol="0" anchor="t">
            <a:normAutofit fontScale="92500" lnSpcReduction="10000"/>
          </a:bodyPr>
          <a:lstStyle/>
          <a:p>
            <a:pPr marL="0" indent="0" algn="ctr">
              <a:buNone/>
            </a:pPr>
            <a:r>
              <a:rPr lang="en-GB" sz="3450" b="1"/>
              <a:t>Can students have the exam marks reviewed?</a:t>
            </a:r>
          </a:p>
          <a:p>
            <a:pPr marL="0" indent="0" algn="ctr">
              <a:buNone/>
            </a:pPr>
            <a:endParaRPr lang="en-GB" sz="3450" b="1">
              <a:solidFill>
                <a:srgbClr val="FF0000"/>
              </a:solidFill>
            </a:endParaRPr>
          </a:p>
          <a:p>
            <a:pPr marL="0" indent="0">
              <a:buNone/>
            </a:pPr>
            <a:r>
              <a:rPr lang="en-GB" sz="2600" b="1"/>
              <a:t>There is an appeals process:</a:t>
            </a:r>
          </a:p>
          <a:p>
            <a:r>
              <a:rPr lang="en-GB" sz="2200">
                <a:latin typeface="Calibri"/>
                <a:ea typeface="Calibri"/>
                <a:cs typeface="Calibri"/>
              </a:rPr>
              <a:t>The process includes a review of the marked paper, not a re-mark. If the original mark is found to be reasonable, the mark will be upheld. Most appeals are unsuccessful.</a:t>
            </a:r>
            <a:endParaRPr lang="en-GB" sz="2200">
              <a:latin typeface="Calibri" panose="020F0502020204030204" pitchFamily="34" charset="0"/>
              <a:ea typeface="Calibri" panose="020F0502020204030204" pitchFamily="34" charset="0"/>
              <a:cs typeface="Calibri"/>
            </a:endParaRPr>
          </a:p>
          <a:p>
            <a:r>
              <a:rPr lang="en-GB" sz="2200">
                <a:latin typeface="Calibri"/>
                <a:ea typeface="Calibri"/>
                <a:cs typeface="Calibri"/>
              </a:rPr>
              <a:t>The result of any appeal replaces the original mark. Do remember that marks can go down as well as up.</a:t>
            </a:r>
          </a:p>
          <a:p>
            <a:r>
              <a:rPr lang="en-GB" sz="2200">
                <a:latin typeface="Calibri"/>
                <a:ea typeface="Calibri"/>
                <a:cs typeface="Calibri"/>
              </a:rPr>
              <a:t>Students can request copies of their scripts to inform whether a review of marking would be an option. </a:t>
            </a:r>
          </a:p>
          <a:p>
            <a:r>
              <a:rPr lang="en-GB" sz="2200">
                <a:latin typeface="Calibri"/>
                <a:ea typeface="Calibri"/>
                <a:cs typeface="Calibri"/>
              </a:rPr>
              <a:t>All reviews must have a completed and signed form. Payments should be made by cash or cheque, and must received before the review is processed.</a:t>
            </a:r>
          </a:p>
          <a:p>
            <a:r>
              <a:rPr lang="en-GB" sz="2200">
                <a:latin typeface="Calibri" panose="020F0502020204030204" pitchFamily="34" charset="0"/>
                <a:ea typeface="Calibri" panose="020F0502020204030204" pitchFamily="34" charset="0"/>
              </a:rPr>
              <a:t>All deadlines and fees will be available on the school website on results day.</a:t>
            </a:r>
          </a:p>
        </p:txBody>
      </p:sp>
    </p:spTree>
    <p:extLst>
      <p:ext uri="{BB962C8B-B14F-4D97-AF65-F5344CB8AC3E}">
        <p14:creationId xmlns:p14="http://schemas.microsoft.com/office/powerpoint/2010/main" val="309094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D9ED3"/>
          </a:solidFill>
        </p:spPr>
        <p:txBody>
          <a:bodyPr/>
          <a:lstStyle/>
          <a:p>
            <a:r>
              <a:rPr lang="en-GB"/>
              <a:t>Key dates</a:t>
            </a:r>
          </a:p>
        </p:txBody>
      </p:sp>
      <p:sp>
        <p:nvSpPr>
          <p:cNvPr id="3" name="Content Placeholder 2"/>
          <p:cNvSpPr>
            <a:spLocks noGrp="1"/>
          </p:cNvSpPr>
          <p:nvPr>
            <p:ph idx="1"/>
          </p:nvPr>
        </p:nvSpPr>
        <p:spPr>
          <a:xfrm>
            <a:off x="1359242" y="2278295"/>
            <a:ext cx="7327557" cy="3834829"/>
          </a:xfrm>
        </p:spPr>
        <p:txBody>
          <a:bodyPr vert="horz" lIns="91440" tIns="45720" rIns="91440" bIns="45720" rtlCol="0" anchor="t">
            <a:normAutofit/>
          </a:bodyPr>
          <a:lstStyle/>
          <a:p>
            <a:pPr marL="0" indent="0">
              <a:buNone/>
            </a:pPr>
            <a:r>
              <a:rPr lang="en-GB" u="sng"/>
              <a:t>Exams</a:t>
            </a:r>
          </a:p>
          <a:p>
            <a:r>
              <a:rPr lang="en-GB"/>
              <a:t>BTECs start Friday 1 May</a:t>
            </a:r>
          </a:p>
          <a:p>
            <a:r>
              <a:rPr lang="en-GB"/>
              <a:t>GCSEs start Thursday 7 May</a:t>
            </a:r>
            <a:endParaRPr lang="en-GB">
              <a:ea typeface="Calibri"/>
              <a:cs typeface="Calibri"/>
            </a:endParaRPr>
          </a:p>
          <a:p>
            <a:r>
              <a:rPr lang="en-GB"/>
              <a:t>Exam leave starts Mon 8 June</a:t>
            </a:r>
          </a:p>
          <a:p>
            <a:r>
              <a:rPr lang="en-GB"/>
              <a:t>GCSE exams end Tuesday 16 June</a:t>
            </a:r>
          </a:p>
          <a:p>
            <a:r>
              <a:rPr lang="en-GB"/>
              <a:t>Results Day Thursday 20 August</a:t>
            </a:r>
          </a:p>
        </p:txBody>
      </p:sp>
    </p:spTree>
    <p:extLst>
      <p:ext uri="{BB962C8B-B14F-4D97-AF65-F5344CB8AC3E}">
        <p14:creationId xmlns:p14="http://schemas.microsoft.com/office/powerpoint/2010/main" val="386286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42" y="2159000"/>
            <a:ext cx="7327557" cy="1841500"/>
          </a:xfrm>
        </p:spPr>
        <p:txBody>
          <a:bodyPr>
            <a:normAutofit/>
          </a:bodyPr>
          <a:lstStyle/>
          <a:p>
            <a:r>
              <a:rPr lang="en-GB"/>
              <a:t>Any questions?</a:t>
            </a:r>
            <a:br>
              <a:rPr lang="en-GB"/>
            </a:br>
            <a:endParaRPr lang="en-GB"/>
          </a:p>
        </p:txBody>
      </p:sp>
    </p:spTree>
    <p:extLst>
      <p:ext uri="{BB962C8B-B14F-4D97-AF65-F5344CB8AC3E}">
        <p14:creationId xmlns:p14="http://schemas.microsoft.com/office/powerpoint/2010/main" val="345870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C8B5-2E54-B5FC-F466-16F1B07932D7}"/>
              </a:ext>
            </a:extLst>
          </p:cNvPr>
          <p:cNvSpPr>
            <a:spLocks noGrp="1"/>
          </p:cNvSpPr>
          <p:nvPr>
            <p:ph type="title"/>
          </p:nvPr>
        </p:nvSpPr>
        <p:spPr/>
        <p:txBody>
          <a:bodyPr/>
          <a:lstStyle/>
          <a:p>
            <a:endParaRPr lang="en-GB"/>
          </a:p>
        </p:txBody>
      </p:sp>
      <p:pic>
        <p:nvPicPr>
          <p:cNvPr id="4" name="Content Placeholder 3" descr="A group of wooden blocks with letters on them&#10;&#10;AI-generated content may be incorrect.">
            <a:extLst>
              <a:ext uri="{FF2B5EF4-FFF2-40B4-BE49-F238E27FC236}">
                <a16:creationId xmlns:a16="http://schemas.microsoft.com/office/drawing/2014/main" id="{FDEBF621-1ABB-265E-35C1-6B645FDC5434}"/>
              </a:ext>
            </a:extLst>
          </p:cNvPr>
          <p:cNvPicPr>
            <a:picLocks noGrp="1" noChangeAspect="1"/>
          </p:cNvPicPr>
          <p:nvPr>
            <p:ph idx="1"/>
          </p:nvPr>
        </p:nvPicPr>
        <p:blipFill>
          <a:blip r:embed="rId2"/>
          <a:stretch>
            <a:fillRect/>
          </a:stretch>
        </p:blipFill>
        <p:spPr>
          <a:xfrm>
            <a:off x="1362304" y="1172339"/>
            <a:ext cx="7030622" cy="4525963"/>
          </a:xfrm>
          <a:prstGeom prst="rect">
            <a:avLst/>
          </a:prstGeom>
        </p:spPr>
      </p:pic>
    </p:spTree>
    <p:extLst>
      <p:ext uri="{BB962C8B-B14F-4D97-AF65-F5344CB8AC3E}">
        <p14:creationId xmlns:p14="http://schemas.microsoft.com/office/powerpoint/2010/main" val="187863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36E22-5F14-15DE-3C52-FDE770F28BB1}"/>
            </a:ext>
          </a:extLst>
        </p:cNvPr>
        <p:cNvGrpSpPr/>
        <p:nvPr/>
      </p:nvGrpSpPr>
      <p:grpSpPr>
        <a:xfrm>
          <a:off x="0" y="0"/>
          <a:ext cx="0" cy="0"/>
          <a:chOff x="0" y="0"/>
          <a:chExt cx="0" cy="0"/>
        </a:xfrm>
      </p:grpSpPr>
      <p:pic>
        <p:nvPicPr>
          <p:cNvPr id="2" name="Picture 1" descr="A magnifying glass with black text&#10;&#10;AI-generated content may be incorrect.">
            <a:extLst>
              <a:ext uri="{FF2B5EF4-FFF2-40B4-BE49-F238E27FC236}">
                <a16:creationId xmlns:a16="http://schemas.microsoft.com/office/drawing/2014/main" id="{753176F1-1235-8258-B7EF-144D2C8D6B96}"/>
              </a:ext>
            </a:extLst>
          </p:cNvPr>
          <p:cNvPicPr>
            <a:picLocks noChangeAspect="1"/>
          </p:cNvPicPr>
          <p:nvPr/>
        </p:nvPicPr>
        <p:blipFill>
          <a:blip r:embed="rId3"/>
          <a:stretch>
            <a:fillRect/>
          </a:stretch>
        </p:blipFill>
        <p:spPr>
          <a:xfrm>
            <a:off x="2719387" y="466186"/>
            <a:ext cx="3705225" cy="2705100"/>
          </a:xfrm>
          <a:prstGeom prst="rect">
            <a:avLst/>
          </a:prstGeom>
        </p:spPr>
      </p:pic>
      <p:sp>
        <p:nvSpPr>
          <p:cNvPr id="3" name="TextBox 2">
            <a:extLst>
              <a:ext uri="{FF2B5EF4-FFF2-40B4-BE49-F238E27FC236}">
                <a16:creationId xmlns:a16="http://schemas.microsoft.com/office/drawing/2014/main" id="{31AF9D4F-283C-5654-B118-7F4740F2D35C}"/>
              </a:ext>
            </a:extLst>
          </p:cNvPr>
          <p:cNvSpPr txBox="1"/>
          <p:nvPr/>
        </p:nvSpPr>
        <p:spPr>
          <a:xfrm>
            <a:off x="6430907" y="3959412"/>
            <a:ext cx="24001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Revision</a:t>
            </a:r>
            <a:endParaRPr lang="en-US"/>
          </a:p>
        </p:txBody>
      </p:sp>
      <p:sp>
        <p:nvSpPr>
          <p:cNvPr id="8" name="TextBox 7">
            <a:extLst>
              <a:ext uri="{FF2B5EF4-FFF2-40B4-BE49-F238E27FC236}">
                <a16:creationId xmlns:a16="http://schemas.microsoft.com/office/drawing/2014/main" id="{AEF081EC-60E0-B49F-F5F5-E374F8E20F13}"/>
              </a:ext>
            </a:extLst>
          </p:cNvPr>
          <p:cNvSpPr txBox="1"/>
          <p:nvPr/>
        </p:nvSpPr>
        <p:spPr>
          <a:xfrm>
            <a:off x="3377156" y="3953661"/>
            <a:ext cx="24001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Well being</a:t>
            </a:r>
            <a:endParaRPr lang="en-US">
              <a:solidFill>
                <a:schemeClr val="bg1"/>
              </a:solidFill>
            </a:endParaRPr>
          </a:p>
        </p:txBody>
      </p:sp>
      <p:sp>
        <p:nvSpPr>
          <p:cNvPr id="10" name="TextBox 9">
            <a:extLst>
              <a:ext uri="{FF2B5EF4-FFF2-40B4-BE49-F238E27FC236}">
                <a16:creationId xmlns:a16="http://schemas.microsoft.com/office/drawing/2014/main" id="{2937485F-9972-D7B1-2537-BFED3978FA93}"/>
              </a:ext>
            </a:extLst>
          </p:cNvPr>
          <p:cNvSpPr txBox="1"/>
          <p:nvPr/>
        </p:nvSpPr>
        <p:spPr>
          <a:xfrm>
            <a:off x="314779" y="3953661"/>
            <a:ext cx="24001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Attitude</a:t>
            </a:r>
            <a:endParaRPr lang="en-US"/>
          </a:p>
        </p:txBody>
      </p:sp>
      <p:sp>
        <p:nvSpPr>
          <p:cNvPr id="12" name="TextBox 11">
            <a:extLst>
              <a:ext uri="{FF2B5EF4-FFF2-40B4-BE49-F238E27FC236}">
                <a16:creationId xmlns:a16="http://schemas.microsoft.com/office/drawing/2014/main" id="{1391AE37-2E5D-099A-DEA0-71808964D176}"/>
              </a:ext>
            </a:extLst>
          </p:cNvPr>
          <p:cNvSpPr txBox="1"/>
          <p:nvPr/>
        </p:nvSpPr>
        <p:spPr>
          <a:xfrm>
            <a:off x="5231836" y="5060718"/>
            <a:ext cx="24001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Memories</a:t>
            </a:r>
            <a:endParaRPr lang="en-US"/>
          </a:p>
        </p:txBody>
      </p:sp>
      <p:sp>
        <p:nvSpPr>
          <p:cNvPr id="14" name="TextBox 13">
            <a:extLst>
              <a:ext uri="{FF2B5EF4-FFF2-40B4-BE49-F238E27FC236}">
                <a16:creationId xmlns:a16="http://schemas.microsoft.com/office/drawing/2014/main" id="{82462135-431B-6276-FD3D-F2BBEEBFA117}"/>
              </a:ext>
            </a:extLst>
          </p:cNvPr>
          <p:cNvSpPr txBox="1"/>
          <p:nvPr/>
        </p:nvSpPr>
        <p:spPr>
          <a:xfrm>
            <a:off x="1249308" y="5060718"/>
            <a:ext cx="32053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Exam resilience</a:t>
            </a:r>
            <a:endParaRPr lang="en-US">
              <a:solidFill>
                <a:schemeClr val="bg1"/>
              </a:solidFill>
            </a:endParaRPr>
          </a:p>
        </p:txBody>
      </p:sp>
    </p:spTree>
    <p:extLst>
      <p:ext uri="{BB962C8B-B14F-4D97-AF65-F5344CB8AC3E}">
        <p14:creationId xmlns:p14="http://schemas.microsoft.com/office/powerpoint/2010/main" val="2115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BF86-421B-0650-6EB1-EF3F1D5BF00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60DEC12-A52D-C630-23F0-25BB3FCEAE84}"/>
              </a:ext>
            </a:extLst>
          </p:cNvPr>
          <p:cNvSpPr txBox="1"/>
          <p:nvPr/>
        </p:nvSpPr>
        <p:spPr>
          <a:xfrm>
            <a:off x="1583660" y="1162415"/>
            <a:ext cx="660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Tuesday 30th June</a:t>
            </a:r>
          </a:p>
        </p:txBody>
      </p:sp>
      <p:sp>
        <p:nvSpPr>
          <p:cNvPr id="8" name="TextBox 7">
            <a:extLst>
              <a:ext uri="{FF2B5EF4-FFF2-40B4-BE49-F238E27FC236}">
                <a16:creationId xmlns:a16="http://schemas.microsoft.com/office/drawing/2014/main" id="{EC38036C-B269-3D77-6B69-14FA63DE6E21}"/>
              </a:ext>
            </a:extLst>
          </p:cNvPr>
          <p:cNvSpPr txBox="1"/>
          <p:nvPr/>
        </p:nvSpPr>
        <p:spPr>
          <a:xfrm>
            <a:off x="1367999" y="515433"/>
            <a:ext cx="70516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Year 11 Leavers' Assembly and Prom</a:t>
            </a:r>
            <a:endParaRPr lang="en-US">
              <a:solidFill>
                <a:schemeClr val="bg1"/>
              </a:solidFill>
            </a:endParaRPr>
          </a:p>
        </p:txBody>
      </p:sp>
      <p:sp>
        <p:nvSpPr>
          <p:cNvPr id="9" name="TextBox 8">
            <a:extLst>
              <a:ext uri="{FF2B5EF4-FFF2-40B4-BE49-F238E27FC236}">
                <a16:creationId xmlns:a16="http://schemas.microsoft.com/office/drawing/2014/main" id="{6969CD73-EEFF-21D5-0ABB-8741C71AA114}"/>
              </a:ext>
            </a:extLst>
          </p:cNvPr>
          <p:cNvSpPr txBox="1"/>
          <p:nvPr/>
        </p:nvSpPr>
        <p:spPr>
          <a:xfrm>
            <a:off x="505358" y="5662528"/>
            <a:ext cx="81587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chemeClr val="bg1"/>
                </a:solidFill>
                <a:ea typeface="Calibri"/>
                <a:cs typeface="Calibri"/>
              </a:rPr>
              <a:t>Link for hoodies will be live soon</a:t>
            </a:r>
            <a:endParaRPr lang="en-US" err="1">
              <a:solidFill>
                <a:schemeClr val="bg1"/>
              </a:solidFill>
            </a:endParaRPr>
          </a:p>
        </p:txBody>
      </p:sp>
      <p:pic>
        <p:nvPicPr>
          <p:cNvPr id="2" name="Picture 1" descr="A large stone building with a courtyard and a pond&#10;&#10;AI-generated content may be incorrect.">
            <a:extLst>
              <a:ext uri="{FF2B5EF4-FFF2-40B4-BE49-F238E27FC236}">
                <a16:creationId xmlns:a16="http://schemas.microsoft.com/office/drawing/2014/main" id="{0B0E2820-814A-988F-E520-1FF3B80434C3}"/>
              </a:ext>
            </a:extLst>
          </p:cNvPr>
          <p:cNvPicPr>
            <a:picLocks noChangeAspect="1"/>
          </p:cNvPicPr>
          <p:nvPr/>
        </p:nvPicPr>
        <p:blipFill>
          <a:blip r:embed="rId2"/>
          <a:stretch>
            <a:fillRect/>
          </a:stretch>
        </p:blipFill>
        <p:spPr>
          <a:xfrm>
            <a:off x="1369154" y="2022015"/>
            <a:ext cx="6210097" cy="3461873"/>
          </a:xfrm>
          <a:prstGeom prst="rect">
            <a:avLst/>
          </a:prstGeom>
        </p:spPr>
      </p:pic>
    </p:spTree>
    <p:extLst>
      <p:ext uri="{BB962C8B-B14F-4D97-AF65-F5344CB8AC3E}">
        <p14:creationId xmlns:p14="http://schemas.microsoft.com/office/powerpoint/2010/main" val="329034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ED7FEE-697A-41E7-B811-CF2B78199971}"/>
              </a:ext>
            </a:extLst>
          </p:cNvPr>
          <p:cNvSpPr txBox="1"/>
          <p:nvPr/>
        </p:nvSpPr>
        <p:spPr>
          <a:xfrm>
            <a:off x="740722" y="2150853"/>
            <a:ext cx="7654834" cy="1754326"/>
          </a:xfrm>
          <a:prstGeom prst="rect">
            <a:avLst/>
          </a:prstGeom>
          <a:solidFill>
            <a:schemeClr val="tx2">
              <a:lumMod val="60000"/>
              <a:lumOff val="40000"/>
            </a:schemeClr>
          </a:solidFill>
        </p:spPr>
        <p:txBody>
          <a:bodyPr wrap="square" lIns="91440" tIns="45720" rIns="91440" bIns="45720" rtlCol="0" anchor="t">
            <a:spAutoFit/>
          </a:bodyPr>
          <a:lstStyle/>
          <a:p>
            <a:pPr algn="ctr"/>
            <a:r>
              <a:rPr lang="en-US" sz="5400" b="1">
                <a:solidFill>
                  <a:schemeClr val="bg1"/>
                </a:solidFill>
              </a:rPr>
              <a:t>Looking ahead to September</a:t>
            </a:r>
            <a:endParaRPr lang="en-GB" sz="5400" b="1">
              <a:solidFill>
                <a:schemeClr val="bg1"/>
              </a:solidFill>
              <a:ea typeface="Calibri"/>
              <a:cs typeface="Calibri"/>
            </a:endParaRPr>
          </a:p>
        </p:txBody>
      </p:sp>
    </p:spTree>
    <p:extLst>
      <p:ext uri="{BB962C8B-B14F-4D97-AF65-F5344CB8AC3E}">
        <p14:creationId xmlns:p14="http://schemas.microsoft.com/office/powerpoint/2010/main" val="42107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1328741" y="559649"/>
            <a:ext cx="4703759" cy="1091351"/>
          </a:xfrm>
        </p:spPr>
        <p:txBody>
          <a:bodyPr>
            <a:normAutofit/>
          </a:bodyPr>
          <a:lstStyle/>
          <a:p>
            <a:pPr lvl="0"/>
            <a:br>
              <a:rPr lang="en-GB"/>
            </a:br>
            <a:r>
              <a:rPr lang="en-GB" sz="4000"/>
              <a:t>Fulford Sixth Form</a:t>
            </a:r>
            <a:endParaRPr lang="en-GB"/>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a:xfrm>
            <a:off x="6134099" y="272625"/>
            <a:ext cx="2701917" cy="2026438"/>
          </a:xfrm>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380145" y="2425700"/>
            <a:ext cx="8476514" cy="4187503"/>
          </a:xfrm>
        </p:spPr>
        <p:txBody>
          <a:bodyPr vert="horz" lIns="91440" tIns="45720" rIns="91440" bIns="45720" rtlCol="0" anchor="t">
            <a:normAutofit/>
          </a:bodyPr>
          <a:lstStyle/>
          <a:p>
            <a:r>
              <a:rPr lang="en-GB" sz="3200">
                <a:latin typeface="Calibri"/>
                <a:ea typeface="Calibri"/>
                <a:cs typeface="Calibri"/>
              </a:rPr>
              <a:t>Provisional offer letters to the Fulford Sixth Form applicants have been issued last week. </a:t>
            </a:r>
            <a:endParaRPr lang="en-US"/>
          </a:p>
          <a:p>
            <a:r>
              <a:rPr lang="en-GB" sz="3200">
                <a:effectLst/>
                <a:latin typeface="Calibri"/>
                <a:ea typeface="Calibri"/>
                <a:cs typeface="Calibri"/>
              </a:rPr>
              <a:t>If there are any issues, please get the students to see Mrs Davies or to email the address on the letter: </a:t>
            </a:r>
            <a:r>
              <a:rPr lang="en-GB" sz="3200" u="sng" dirty="0">
                <a:solidFill>
                  <a:srgbClr val="FFFF00"/>
                </a:solidFill>
                <a:effectLst/>
                <a:latin typeface="Calibri"/>
                <a:ea typeface="Calibri"/>
                <a:cs typeface="Calibri"/>
                <a:hlinkClick r:id="rId4">
                  <a:extLst>
                    <a:ext uri="{A12FA001-AC4F-418D-AE19-62706E023703}">
                      <ahyp:hlinkClr xmlns:ahyp="http://schemas.microsoft.com/office/drawing/2018/hyperlinkcolor" val="tx"/>
                    </a:ext>
                  </a:extLst>
                </a:hlinkClick>
              </a:rPr>
              <a:t>sixthform@fulford.york.sch.uk</a:t>
            </a:r>
            <a:r>
              <a:rPr lang="en-GB" sz="3200">
                <a:solidFill>
                  <a:srgbClr val="FFFF00"/>
                </a:solidFill>
                <a:effectLst/>
                <a:latin typeface="Calibri"/>
                <a:ea typeface="Calibri"/>
                <a:cs typeface="Calibri"/>
              </a:rPr>
              <a:t>.</a:t>
            </a:r>
            <a:endParaRPr lang="en-GB"/>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8" y="5661023"/>
            <a:ext cx="550221" cy="226341"/>
          </a:xfrm>
          <a:prstGeom prst="rect">
            <a:avLst/>
          </a:prstGeom>
          <a:noFill/>
          <a:ln cap="flat">
            <a:noFill/>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en-US" sz="900">
                <a:solidFill>
                  <a:srgbClr val="1F2834"/>
                </a:solidFill>
                <a:latin typeface="Calibri"/>
              </a:rPr>
              <a:t>|   </a:t>
            </a:r>
            <a:fld id="{E828F9F0-F8CE-4E82-B479-553E722E0113}" type="slidenum">
              <a:rPr sz="900" kern="0">
                <a:solidFill>
                  <a:srgbClr val="1F2834"/>
                </a:solidFill>
                <a:latin typeface="Calibri"/>
              </a:rPr>
              <a:pPr>
                <a:defRPr sz="1800" b="0" i="0" u="none" strike="noStrike" kern="0" cap="none" spc="0" baseline="0">
                  <a:solidFill>
                    <a:srgbClr val="000000"/>
                  </a:solidFill>
                  <a:uFillTx/>
                </a:defRPr>
              </a:pPr>
              <a:t>9</a:t>
            </a:fld>
            <a:endParaRPr lang="en-US" sz="900" kern="0">
              <a:solidFill>
                <a:srgbClr val="1F2834"/>
              </a:solidFill>
              <a:latin typeface="Calibri"/>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71548229-45c1-4f02-874b-aa9b0cde4e32" xsi:nil="true"/>
    <FolderType xmlns="71548229-45c1-4f02-874b-aa9b0cde4e32" xsi:nil="true"/>
    <Templates xmlns="71548229-45c1-4f02-874b-aa9b0cde4e32" xsi:nil="true"/>
    <Invited_Teachers xmlns="71548229-45c1-4f02-874b-aa9b0cde4e32" xsi:nil="true"/>
    <CultureName xmlns="71548229-45c1-4f02-874b-aa9b0cde4e32" xsi:nil="true"/>
    <Is_Collaboration_Space_Locked xmlns="71548229-45c1-4f02-874b-aa9b0cde4e32" xsi:nil="true"/>
    <Teams_Channel_Section_Location xmlns="71548229-45c1-4f02-874b-aa9b0cde4e32" xsi:nil="true"/>
    <Invited_Students xmlns="71548229-45c1-4f02-874b-aa9b0cde4e32" xsi:nil="true"/>
    <Teachers xmlns="71548229-45c1-4f02-874b-aa9b0cde4e32">
      <UserInfo>
        <DisplayName/>
        <AccountId xsi:nil="true"/>
        <AccountType/>
      </UserInfo>
    </Teachers>
    <Distribution_Groups xmlns="71548229-45c1-4f02-874b-aa9b0cde4e32" xsi:nil="true"/>
    <Self_Registration_Enabled xmlns="71548229-45c1-4f02-874b-aa9b0cde4e32" xsi:nil="true"/>
    <_activity xmlns="71548229-45c1-4f02-874b-aa9b0cde4e32" xsi:nil="true"/>
    <LMS_Mappings xmlns="71548229-45c1-4f02-874b-aa9b0cde4e32" xsi:nil="true"/>
    <IsNotebookLocked xmlns="71548229-45c1-4f02-874b-aa9b0cde4e32" xsi:nil="true"/>
    <Students xmlns="71548229-45c1-4f02-874b-aa9b0cde4e32">
      <UserInfo>
        <DisplayName/>
        <AccountId xsi:nil="true"/>
        <AccountType/>
      </UserInfo>
    </Students>
    <Student_Groups xmlns="71548229-45c1-4f02-874b-aa9b0cde4e32">
      <UserInfo>
        <DisplayName/>
        <AccountId xsi:nil="true"/>
        <AccountType/>
      </UserInfo>
    </Student_Groups>
    <Math_Settings xmlns="71548229-45c1-4f02-874b-aa9b0cde4e32" xsi:nil="true"/>
    <DefaultSectionNames xmlns="71548229-45c1-4f02-874b-aa9b0cde4e32" xsi:nil="true"/>
    <AppVersion xmlns="71548229-45c1-4f02-874b-aa9b0cde4e32" xsi:nil="true"/>
    <TeamsChannelId xmlns="71548229-45c1-4f02-874b-aa9b0cde4e32" xsi:nil="true"/>
    <Owner xmlns="71548229-45c1-4f02-874b-aa9b0cde4e32">
      <UserInfo>
        <DisplayName/>
        <AccountId xsi:nil="true"/>
        <AccountType/>
      </UserInfo>
    </Owner>
    <Has_Teacher_Only_SectionGroup xmlns="71548229-45c1-4f02-874b-aa9b0cde4e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15757D2F13C243880937342A635890" ma:contentTypeVersion="39" ma:contentTypeDescription="Create a new document." ma:contentTypeScope="" ma:versionID="a5208ce18f25d22c692b288a0026bd67">
  <xsd:schema xmlns:xsd="http://www.w3.org/2001/XMLSchema" xmlns:xs="http://www.w3.org/2001/XMLSchema" xmlns:p="http://schemas.microsoft.com/office/2006/metadata/properties" xmlns:ns3="71548229-45c1-4f02-874b-aa9b0cde4e32" xmlns:ns4="c65b16f4-1b84-40ac-b6e6-01709fbe32a7" targetNamespace="http://schemas.microsoft.com/office/2006/metadata/properties" ma:root="true" ma:fieldsID="3fba96a84bbec1571cc692e552486d61" ns3:_="" ns4:_="">
    <xsd:import namespace="71548229-45c1-4f02-874b-aa9b0cde4e32"/>
    <xsd:import namespace="c65b16f4-1b84-40ac-b6e6-01709fbe32a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Teams_Channel_Section_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Locatio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548229-45c1-4f02-874b-aa9b0cde4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3" nillable="true" ma:displayName="Math Settings" ma:internalName="Math_Settings">
      <xsd:simpleType>
        <xsd:restriction base="dms:Text"/>
      </xsd:simpleType>
    </xsd:element>
    <xsd:element name="DefaultSectionNames" ma:index="24" nillable="true" ma:displayName="Default Section Names" ma:internalName="DefaultSectionNames">
      <xsd:simpleType>
        <xsd:restriction base="dms:Note">
          <xsd:maxLength value="255"/>
        </xsd:restriction>
      </xsd:simpleType>
    </xsd:element>
    <xsd:element name="Templates" ma:index="25" nillable="true" ma:displayName="Templates" ma:internalName="Templates">
      <xsd:simpleType>
        <xsd:restriction base="dms:Note">
          <xsd:maxLength value="255"/>
        </xsd:restriction>
      </xsd:simpleType>
    </xsd:element>
    <xsd:element name="Teachers" ma:index="2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9" nillable="true" ma:displayName="Distribution Groups" ma:internalName="Distribution_Groups">
      <xsd:simpleType>
        <xsd:restriction base="dms:Note">
          <xsd:maxLength value="255"/>
        </xsd:restriction>
      </xsd:simpleType>
    </xsd:element>
    <xsd:element name="LMS_Mappings" ma:index="30" nillable="true" ma:displayName="LMS Mappings" ma:internalName="LMS_Mappings">
      <xsd:simpleType>
        <xsd:restriction base="dms:Note">
          <xsd:maxLength value="255"/>
        </xsd:restriction>
      </xsd:simpleType>
    </xsd:element>
    <xsd:element name="Invited_Teachers" ma:index="31" nillable="true" ma:displayName="Invited Teachers" ma:internalName="Invited_Teachers">
      <xsd:simpleType>
        <xsd:restriction base="dms:Note">
          <xsd:maxLength value="255"/>
        </xsd:restriction>
      </xsd:simpleType>
    </xsd:element>
    <xsd:element name="Invited_Students" ma:index="32" nillable="true" ma:displayName="Invited Students" ma:internalName="Invited_Students">
      <xsd:simpleType>
        <xsd:restriction base="dms:Note">
          <xsd:maxLength value="255"/>
        </xsd:restriction>
      </xsd:simpleType>
    </xsd:element>
    <xsd:element name="Self_Registration_Enabled" ma:index="33" nillable="true" ma:displayName="Self Registration Enabled" ma:internalName="Self_Registration_Enabled">
      <xsd:simpleType>
        <xsd:restriction base="dms:Boolean"/>
      </xsd:simpleType>
    </xsd:element>
    <xsd:element name="Has_Teacher_Only_SectionGroup" ma:index="34" nillable="true" ma:displayName="Has Teacher Only SectionGroup" ma:internalName="Has_Teacher_Only_SectionGroup">
      <xsd:simpleType>
        <xsd:restriction base="dms:Boolean"/>
      </xsd:simpleType>
    </xsd:element>
    <xsd:element name="Is_Collaboration_Space_Locked" ma:index="35" nillable="true" ma:displayName="Is Collaboration Space Locked" ma:internalName="Is_Collaboration_Space_Locked">
      <xsd:simpleType>
        <xsd:restriction base="dms:Boolean"/>
      </xsd:simpleType>
    </xsd:element>
    <xsd:element name="IsNotebookLocked" ma:index="36" nillable="true" ma:displayName="Is Notebook Locked" ma:internalName="IsNotebookLocked">
      <xsd:simpleType>
        <xsd:restriction base="dms:Boolean"/>
      </xsd:simpleType>
    </xsd:element>
    <xsd:element name="Teams_Channel_Section_Location" ma:index="37" nillable="true" ma:displayName="Teams Channel Section Location" ma:internalName="Teams_Channel_Section_Location">
      <xsd:simpleType>
        <xsd:restriction base="dms:Text"/>
      </xsd:simpleType>
    </xsd:element>
    <xsd:element name="_activity" ma:index="41" nillable="true" ma:displayName="_activity" ma:hidden="true" ma:internalName="_activity">
      <xsd:simpleType>
        <xsd:restriction base="dms:Note"/>
      </xsd:simple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element name="MediaServiceSystemTags" ma:index="43" nillable="true" ma:displayName="MediaServiceSystemTags" ma:hidden="true" ma:internalName="MediaServiceSystemTags" ma:readOnly="true">
      <xsd:simpleType>
        <xsd:restriction base="dms:Note"/>
      </xsd:simpleType>
    </xsd:element>
    <xsd:element name="MediaServiceLocation" ma:index="44" nillable="true" ma:displayName="Location" ma:indexed="true" ma:internalName="MediaServiceLocation" ma:readOnly="true">
      <xsd:simpleType>
        <xsd:restriction base="dms:Text"/>
      </xsd:simpleType>
    </xsd:element>
    <xsd:element name="MediaLengthInSeconds" ma:index="45" nillable="true" ma:displayName="MediaLengthInSeconds" ma:hidden="true" ma:internalName="MediaLengthInSeconds" ma:readOnly="true">
      <xsd:simpleType>
        <xsd:restriction base="dms:Unknown"/>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5b16f4-1b84-40ac-b6e6-01709fbe32a7" elementFormDefault="qualified">
    <xsd:import namespace="http://schemas.microsoft.com/office/2006/documentManagement/types"/>
    <xsd:import namespace="http://schemas.microsoft.com/office/infopath/2007/PartnerControls"/>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element name="SharingHintHash" ma:index="4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98A404-E26B-442E-A377-9B00930F8D54}">
  <ds:schemaRefs>
    <ds:schemaRef ds:uri="71548229-45c1-4f02-874b-aa9b0cde4e32"/>
    <ds:schemaRef ds:uri="c65b16f4-1b84-40ac-b6e6-01709fbe32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3AE3B0E-A685-415B-870F-A81424207EBE}">
  <ds:schemaRefs>
    <ds:schemaRef ds:uri="71548229-45c1-4f02-874b-aa9b0cde4e32"/>
    <ds:schemaRef ds:uri="c65b16f4-1b84-40ac-b6e6-01709fbe32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A90D9D-B523-4D36-A127-233382203B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TotalTime>
  <Words>1471</Words>
  <Application>Microsoft Office PowerPoint</Application>
  <PresentationFormat>On-screen Show (4:3)</PresentationFormat>
  <Paragraphs>213</Paragraphs>
  <Slides>42</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Y11 Information Evening 25th March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Fulford Sixth Form</vt:lpstr>
      <vt:lpstr>Other options</vt:lpstr>
      <vt:lpstr>Apprenticeships</vt:lpstr>
      <vt:lpstr>PowerPoint Presentation</vt:lpstr>
      <vt:lpstr>Outline of the talk:</vt:lpstr>
      <vt:lpstr>The final push! </vt:lpstr>
      <vt:lpstr>The final push! </vt:lpstr>
      <vt:lpstr>The final push! </vt:lpstr>
      <vt:lpstr>The final push! </vt:lpstr>
      <vt:lpstr>The final push! </vt:lpstr>
      <vt:lpstr>Year 11 Adapted Timetable</vt:lpstr>
      <vt:lpstr>PowerPoint Presentation</vt:lpstr>
      <vt:lpstr>How to support</vt:lpstr>
      <vt:lpstr>How to support</vt:lpstr>
      <vt:lpstr>PowerPoint Presentation</vt:lpstr>
      <vt:lpstr>PowerPoint Presentation</vt:lpstr>
      <vt:lpstr>How can I access information and guidance about exams? </vt:lpstr>
      <vt:lpstr>PowerPoint Presentation</vt:lpstr>
      <vt:lpstr> . </vt:lpstr>
      <vt:lpstr>PowerPoint Presentation</vt:lpstr>
      <vt:lpstr>PowerPoint Presentation</vt:lpstr>
      <vt:lpstr>PowerPoint Presentation</vt:lpstr>
      <vt:lpstr>In the exam room</vt:lpstr>
      <vt:lpstr>PowerPoint Presentation</vt:lpstr>
      <vt:lpstr>What should I do if my child needs special consideration?</vt:lpstr>
      <vt:lpstr>PowerPoint Presentation</vt:lpstr>
      <vt:lpstr>PowerPoint Presentation</vt:lpstr>
      <vt:lpstr>PowerPoint Presentation</vt:lpstr>
      <vt:lpstr>PowerPoint Presentation</vt:lpstr>
      <vt:lpstr>Results Day</vt:lpstr>
      <vt:lpstr>PowerPoint Presentation</vt:lpstr>
      <vt:lpstr>PowerPoint Presentation</vt:lpstr>
      <vt:lpstr>Key dates</vt:lpstr>
      <vt:lpstr>Any questions? </vt:lpstr>
    </vt:vector>
  </TitlesOfParts>
  <Company>Uni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Marek Brzozowski</dc:creator>
  <cp:lastModifiedBy>Baroni, Mrs. R</cp:lastModifiedBy>
  <cp:revision>370</cp:revision>
  <dcterms:created xsi:type="dcterms:W3CDTF">2020-08-19T20:35:12Z</dcterms:created>
  <dcterms:modified xsi:type="dcterms:W3CDTF">2026-03-25T18:55:26Z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0x0101001815757D2F13C243880937342A635890</vt:lpwstr>
  </property>
</Properties>
</file>