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747" r:id="rId2"/>
    <p:sldId id="291" r:id="rId3"/>
    <p:sldId id="256" r:id="rId4"/>
    <p:sldId id="257" r:id="rId5"/>
    <p:sldId id="270" r:id="rId6"/>
    <p:sldId id="271" r:id="rId7"/>
    <p:sldId id="272" r:id="rId8"/>
    <p:sldId id="273" r:id="rId9"/>
    <p:sldId id="275" r:id="rId10"/>
    <p:sldId id="278" r:id="rId11"/>
    <p:sldId id="279" r:id="rId12"/>
    <p:sldId id="280" r:id="rId13"/>
    <p:sldId id="277" r:id="rId14"/>
    <p:sldId id="281" r:id="rId15"/>
    <p:sldId id="283" r:id="rId16"/>
    <p:sldId id="282" r:id="rId17"/>
    <p:sldId id="284" r:id="rId18"/>
    <p:sldId id="285" r:id="rId19"/>
    <p:sldId id="286" r:id="rId20"/>
    <p:sldId id="287" r:id="rId21"/>
    <p:sldId id="288" r:id="rId22"/>
    <p:sldId id="289" r:id="rId23"/>
    <p:sldId id="290"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79" d="100"/>
          <a:sy n="79" d="100"/>
        </p:scale>
        <p:origin x="120" y="6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3CCA9-BD6F-486F-A7F2-D47E9CD8182E}"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1E91D-03BC-44C5-BBC5-E47B0E3BF270}" type="slidenum">
              <a:rPr lang="en-GB" smtClean="0"/>
              <a:t>‹#›</a:t>
            </a:fld>
            <a:endParaRPr lang="en-GB"/>
          </a:p>
        </p:txBody>
      </p:sp>
    </p:spTree>
    <p:extLst>
      <p:ext uri="{BB962C8B-B14F-4D97-AF65-F5344CB8AC3E}">
        <p14:creationId xmlns:p14="http://schemas.microsoft.com/office/powerpoint/2010/main" val="287954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045226-F02D-446C-88BD-3F555D1052E3}" type="slidenum">
              <a:rPr lang="en-GB" smtClean="0"/>
              <a:t>1</a:t>
            </a:fld>
            <a:endParaRPr lang="en-GB"/>
          </a:p>
        </p:txBody>
      </p:sp>
    </p:spTree>
    <p:extLst>
      <p:ext uri="{BB962C8B-B14F-4D97-AF65-F5344CB8AC3E}">
        <p14:creationId xmlns:p14="http://schemas.microsoft.com/office/powerpoint/2010/main" val="189380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197782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274004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8678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196416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908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292190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154206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239216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47221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26E5B-109E-4CC2-B695-D9F6BB665768}"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23673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26E5B-109E-4CC2-B695-D9F6BB665768}"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30981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26E5B-109E-4CC2-B695-D9F6BB665768}"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261929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526E5B-109E-4CC2-B695-D9F6BB665768}"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353323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6E5B-109E-4CC2-B695-D9F6BB665768}"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33675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526E5B-109E-4CC2-B695-D9F6BB665768}"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416304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526E5B-109E-4CC2-B695-D9F6BB665768}"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5B72E-B534-458C-B09A-99B76AE09692}" type="slidenum">
              <a:rPr lang="en-GB" smtClean="0"/>
              <a:t>‹#›</a:t>
            </a:fld>
            <a:endParaRPr lang="en-GB"/>
          </a:p>
        </p:txBody>
      </p:sp>
    </p:spTree>
    <p:extLst>
      <p:ext uri="{BB962C8B-B14F-4D97-AF65-F5344CB8AC3E}">
        <p14:creationId xmlns:p14="http://schemas.microsoft.com/office/powerpoint/2010/main" val="340381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526E5B-109E-4CC2-B695-D9F6BB665768}" type="datetimeFigureOut">
              <a:rPr lang="en-GB" smtClean="0"/>
              <a:t>20/10/2023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55B72E-B534-458C-B09A-99B76AE09692}" type="slidenum">
              <a:rPr lang="en-GB" smtClean="0"/>
              <a:t>‹#›</a:t>
            </a:fld>
            <a:endParaRPr lang="en-GB"/>
          </a:p>
        </p:txBody>
      </p:sp>
    </p:spTree>
    <p:extLst>
      <p:ext uri="{BB962C8B-B14F-4D97-AF65-F5344CB8AC3E}">
        <p14:creationId xmlns:p14="http://schemas.microsoft.com/office/powerpoint/2010/main" val="21983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ell.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mk_-bOceC0" TargetMode="External"/><Relationship Id="rId2" Type="http://schemas.openxmlformats.org/officeDocument/2006/relationships/hyperlink" Target="https://fulford.york.sch.uk/career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ulford.york.sch.uk/care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A9A211-DC98-4656-B594-0E5F924C99E6}"/>
              </a:ext>
            </a:extLst>
          </p:cNvPr>
          <p:cNvGrpSpPr/>
          <p:nvPr/>
        </p:nvGrpSpPr>
        <p:grpSpPr>
          <a:xfrm>
            <a:off x="0" y="0"/>
            <a:ext cx="12192000" cy="6858000"/>
            <a:chOff x="0" y="0"/>
            <a:chExt cx="12192000" cy="6858000"/>
          </a:xfrm>
        </p:grpSpPr>
        <p:pic>
          <p:nvPicPr>
            <p:cNvPr id="2" name="Picture 1">
              <a:extLst>
                <a:ext uri="{FF2B5EF4-FFF2-40B4-BE49-F238E27FC236}">
                  <a16:creationId xmlns:a16="http://schemas.microsoft.com/office/drawing/2014/main" id="{4B126984-7278-4015-A700-926DFFAB7911}"/>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29AFE96-34E1-42CB-9DBE-9161B541C241}"/>
                </a:ext>
              </a:extLst>
            </p:cNvPr>
            <p:cNvSpPr/>
            <p:nvPr/>
          </p:nvSpPr>
          <p:spPr>
            <a:xfrm>
              <a:off x="4102217" y="3833769"/>
              <a:ext cx="7558480" cy="545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BF33DCC-8838-4140-8199-72E38947C9B3}"/>
              </a:ext>
            </a:extLst>
          </p:cNvPr>
          <p:cNvSpPr txBox="1"/>
          <p:nvPr/>
        </p:nvSpPr>
        <p:spPr>
          <a:xfrm>
            <a:off x="4798503" y="4295163"/>
            <a:ext cx="6325299" cy="1323439"/>
          </a:xfrm>
          <a:prstGeom prst="rect">
            <a:avLst/>
          </a:prstGeom>
          <a:noFill/>
        </p:spPr>
        <p:txBody>
          <a:bodyPr wrap="square" rtlCol="0">
            <a:spAutoFit/>
          </a:bodyPr>
          <a:lstStyle/>
          <a:p>
            <a:r>
              <a:rPr lang="en-GB" sz="4000" dirty="0"/>
              <a:t>A promise or undertaking </a:t>
            </a:r>
            <a:r>
              <a:rPr lang="en-GB" sz="4000" dirty="0">
                <a:sym typeface="Wingdings" panose="05000000000000000000" pitchFamily="2" charset="2"/>
              </a:rPr>
              <a:t> a commitment</a:t>
            </a:r>
            <a:endParaRPr lang="en-GB" sz="4000" dirty="0"/>
          </a:p>
        </p:txBody>
      </p:sp>
    </p:spTree>
    <p:extLst>
      <p:ext uri="{BB962C8B-B14F-4D97-AF65-F5344CB8AC3E}">
        <p14:creationId xmlns:p14="http://schemas.microsoft.com/office/powerpoint/2010/main" val="106521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620F-5247-45FB-8476-F711E864829D}"/>
              </a:ext>
            </a:extLst>
          </p:cNvPr>
          <p:cNvSpPr>
            <a:spLocks noGrp="1"/>
          </p:cNvSpPr>
          <p:nvPr>
            <p:ph type="title"/>
          </p:nvPr>
        </p:nvSpPr>
        <p:spPr/>
        <p:txBody>
          <a:bodyPr/>
          <a:lstStyle/>
          <a:p>
            <a:r>
              <a:rPr lang="en-GB" dirty="0"/>
              <a:t>Where can I look for a work experience placement?</a:t>
            </a:r>
          </a:p>
        </p:txBody>
      </p:sp>
      <p:sp>
        <p:nvSpPr>
          <p:cNvPr id="3" name="Content Placeholder 2">
            <a:extLst>
              <a:ext uri="{FF2B5EF4-FFF2-40B4-BE49-F238E27FC236}">
                <a16:creationId xmlns:a16="http://schemas.microsoft.com/office/drawing/2014/main" id="{4EF04CC9-6511-42D5-B452-24B95DCF7A8C}"/>
              </a:ext>
            </a:extLst>
          </p:cNvPr>
          <p:cNvSpPr>
            <a:spLocks noGrp="1"/>
          </p:cNvSpPr>
          <p:nvPr>
            <p:ph idx="1"/>
          </p:nvPr>
        </p:nvSpPr>
        <p:spPr>
          <a:xfrm>
            <a:off x="677334" y="2160589"/>
            <a:ext cx="8596668" cy="4215827"/>
          </a:xfrm>
        </p:spPr>
        <p:txBody>
          <a:bodyPr>
            <a:normAutofit lnSpcReduction="10000"/>
          </a:bodyPr>
          <a:lstStyle/>
          <a:p>
            <a:r>
              <a:rPr lang="en-GB" sz="2400" dirty="0"/>
              <a:t>The following map outlines where you can look for a work experience placement</a:t>
            </a:r>
          </a:p>
          <a:p>
            <a:r>
              <a:rPr lang="en-GB" sz="2400" dirty="0"/>
              <a:t>These are the only areas NYBEP cover for the health &amp; safety risk assessments which must be carried out before your placement</a:t>
            </a:r>
          </a:p>
          <a:p>
            <a:r>
              <a:rPr lang="en-GB" sz="2400" dirty="0"/>
              <a:t>When looking at the map consider where the placement is and how you will get to your placement/how far will you need to travel?</a:t>
            </a:r>
          </a:p>
          <a:p>
            <a:pPr marL="0" indent="0">
              <a:buNone/>
            </a:pPr>
            <a:r>
              <a:rPr lang="en-GB" sz="2400" b="1" dirty="0">
                <a:solidFill>
                  <a:srgbClr val="FF0000"/>
                </a:solidFill>
              </a:rPr>
              <a:t>Placements abroad; working from home; working with an employer in an area not covered by NYBEP for assessment WILL NOT be permitted</a:t>
            </a:r>
          </a:p>
          <a:p>
            <a:endParaRPr lang="en-GB" dirty="0"/>
          </a:p>
        </p:txBody>
      </p:sp>
      <p:pic>
        <p:nvPicPr>
          <p:cNvPr id="4" name="Picture 3">
            <a:extLst>
              <a:ext uri="{FF2B5EF4-FFF2-40B4-BE49-F238E27FC236}">
                <a16:creationId xmlns:a16="http://schemas.microsoft.com/office/drawing/2014/main" id="{25846244-D468-48E7-A551-950D3A0186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69906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519E-2B27-4490-8517-8472032AAD2F}"/>
              </a:ext>
            </a:extLst>
          </p:cNvPr>
          <p:cNvSpPr>
            <a:spLocks noGrp="1"/>
          </p:cNvSpPr>
          <p:nvPr>
            <p:ph type="title"/>
          </p:nvPr>
        </p:nvSpPr>
        <p:spPr/>
        <p:txBody>
          <a:bodyPr/>
          <a:lstStyle/>
          <a:p>
            <a:r>
              <a:rPr lang="en-GB" dirty="0"/>
              <a:t>Where can I look for a work experience placement?</a:t>
            </a:r>
          </a:p>
        </p:txBody>
      </p:sp>
      <p:pic>
        <p:nvPicPr>
          <p:cNvPr id="4" name="Content Placeholder 3">
            <a:extLst>
              <a:ext uri="{FF2B5EF4-FFF2-40B4-BE49-F238E27FC236}">
                <a16:creationId xmlns:a16="http://schemas.microsoft.com/office/drawing/2014/main" id="{87DF55FD-28CA-46A8-81EB-AC91256E1D8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38" r="13233" b="7652"/>
          <a:stretch/>
        </p:blipFill>
        <p:spPr>
          <a:xfrm>
            <a:off x="3230879" y="1402080"/>
            <a:ext cx="6437377" cy="5023104"/>
          </a:xfrm>
        </p:spPr>
      </p:pic>
      <p:pic>
        <p:nvPicPr>
          <p:cNvPr id="5" name="Picture 4">
            <a:extLst>
              <a:ext uri="{FF2B5EF4-FFF2-40B4-BE49-F238E27FC236}">
                <a16:creationId xmlns:a16="http://schemas.microsoft.com/office/drawing/2014/main" id="{B1098976-12D3-4F55-8AEB-3106B0D42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15479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8A68-5A21-4CA1-9EEF-82F6AD0A3BBD}"/>
              </a:ext>
            </a:extLst>
          </p:cNvPr>
          <p:cNvSpPr>
            <a:spLocks noGrp="1"/>
          </p:cNvSpPr>
          <p:nvPr>
            <p:ph type="title"/>
          </p:nvPr>
        </p:nvSpPr>
        <p:spPr/>
        <p:txBody>
          <a:bodyPr/>
          <a:lstStyle/>
          <a:p>
            <a:r>
              <a:rPr lang="en-GB" dirty="0"/>
              <a:t>What is Yell.com?</a:t>
            </a:r>
          </a:p>
        </p:txBody>
      </p:sp>
      <p:sp>
        <p:nvSpPr>
          <p:cNvPr id="3" name="Content Placeholder 2">
            <a:extLst>
              <a:ext uri="{FF2B5EF4-FFF2-40B4-BE49-F238E27FC236}">
                <a16:creationId xmlns:a16="http://schemas.microsoft.com/office/drawing/2014/main" id="{84E7504F-0179-42FD-A6D2-DCFCBF4EB7A0}"/>
              </a:ext>
            </a:extLst>
          </p:cNvPr>
          <p:cNvSpPr>
            <a:spLocks noGrp="1"/>
          </p:cNvSpPr>
          <p:nvPr>
            <p:ph idx="1"/>
          </p:nvPr>
        </p:nvSpPr>
        <p:spPr>
          <a:xfrm>
            <a:off x="494454" y="1636333"/>
            <a:ext cx="8596668" cy="3880773"/>
          </a:xfrm>
        </p:spPr>
        <p:txBody>
          <a:bodyPr/>
          <a:lstStyle/>
          <a:p>
            <a:pPr marL="0" indent="0">
              <a:buNone/>
            </a:pPr>
            <a:r>
              <a:rPr lang="en-GB" sz="2000" dirty="0">
                <a:solidFill>
                  <a:schemeClr val="tx2">
                    <a:lumMod val="60000"/>
                    <a:lumOff val="40000"/>
                  </a:schemeClr>
                </a:solidFill>
              </a:rPr>
              <a:t>Yell.com is a webpage you can use to search for local services and businesses.</a:t>
            </a:r>
          </a:p>
          <a:p>
            <a:pPr marL="0" indent="0">
              <a:buNone/>
            </a:pPr>
            <a:r>
              <a:rPr lang="en-GB" sz="2000" dirty="0">
                <a:solidFill>
                  <a:schemeClr val="tx2">
                    <a:lumMod val="60000"/>
                    <a:lumOff val="40000"/>
                  </a:schemeClr>
                </a:solidFill>
              </a:rPr>
              <a:t>You can search different locations as well as different industries.</a:t>
            </a:r>
          </a:p>
          <a:p>
            <a:endParaRPr lang="en-GB" dirty="0"/>
          </a:p>
        </p:txBody>
      </p:sp>
      <p:pic>
        <p:nvPicPr>
          <p:cNvPr id="4" name="Content Placeholder 4">
            <a:extLst>
              <a:ext uri="{FF2B5EF4-FFF2-40B4-BE49-F238E27FC236}">
                <a16:creationId xmlns:a16="http://schemas.microsoft.com/office/drawing/2014/main" id="{416D167C-82F4-4D04-BDE3-A9AF93582022}"/>
              </a:ext>
            </a:extLst>
          </p:cNvPr>
          <p:cNvPicPr>
            <a:picLocks noChangeAspect="1"/>
          </p:cNvPicPr>
          <p:nvPr/>
        </p:nvPicPr>
        <p:blipFill rotWithShape="1">
          <a:blip r:embed="rId2"/>
          <a:srcRect l="-5" t="8034" r="48459" b="16244"/>
          <a:stretch/>
        </p:blipFill>
        <p:spPr>
          <a:xfrm>
            <a:off x="1591302" y="2957133"/>
            <a:ext cx="6402972" cy="3329327"/>
          </a:xfrm>
          <a:prstGeom prst="rect">
            <a:avLst/>
          </a:prstGeom>
        </p:spPr>
      </p:pic>
      <p:pic>
        <p:nvPicPr>
          <p:cNvPr id="5" name="Picture 4">
            <a:extLst>
              <a:ext uri="{FF2B5EF4-FFF2-40B4-BE49-F238E27FC236}">
                <a16:creationId xmlns:a16="http://schemas.microsoft.com/office/drawing/2014/main" id="{033ADBD3-1487-4585-BF15-3F278868F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61210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0BEC-83C8-4ECF-9A64-42A95F16D456}"/>
              </a:ext>
            </a:extLst>
          </p:cNvPr>
          <p:cNvSpPr>
            <a:spLocks noGrp="1"/>
          </p:cNvSpPr>
          <p:nvPr>
            <p:ph type="title"/>
          </p:nvPr>
        </p:nvSpPr>
        <p:spPr/>
        <p:txBody>
          <a:bodyPr/>
          <a:lstStyle/>
          <a:p>
            <a:r>
              <a:rPr lang="en-GB" dirty="0"/>
              <a:t>Yell.com – “How to” guide</a:t>
            </a:r>
          </a:p>
        </p:txBody>
      </p:sp>
      <p:sp>
        <p:nvSpPr>
          <p:cNvPr id="3" name="Content Placeholder 2">
            <a:extLst>
              <a:ext uri="{FF2B5EF4-FFF2-40B4-BE49-F238E27FC236}">
                <a16:creationId xmlns:a16="http://schemas.microsoft.com/office/drawing/2014/main" id="{3DB2C2AD-BD85-477C-8050-49CBAC81C4E9}"/>
              </a:ext>
            </a:extLst>
          </p:cNvPr>
          <p:cNvSpPr>
            <a:spLocks noGrp="1"/>
          </p:cNvSpPr>
          <p:nvPr>
            <p:ph idx="1"/>
          </p:nvPr>
        </p:nvSpPr>
        <p:spPr>
          <a:xfrm>
            <a:off x="480930" y="1380301"/>
            <a:ext cx="8596668" cy="3880773"/>
          </a:xfrm>
        </p:spPr>
        <p:txBody>
          <a:bodyPr/>
          <a:lstStyle/>
          <a:p>
            <a:pPr marL="0" indent="0">
              <a:buNone/>
            </a:pPr>
            <a:r>
              <a:rPr lang="en-GB" dirty="0">
                <a:solidFill>
                  <a:schemeClr val="tx2">
                    <a:lumMod val="60000"/>
                    <a:lumOff val="40000"/>
                  </a:schemeClr>
                </a:solidFill>
              </a:rPr>
              <a:t>Using this link - </a:t>
            </a:r>
            <a:r>
              <a:rPr lang="en-GB" dirty="0">
                <a:solidFill>
                  <a:schemeClr val="tx2">
                    <a:lumMod val="60000"/>
                    <a:lumOff val="40000"/>
                  </a:schemeClr>
                </a:solidFill>
                <a:highlight>
                  <a:srgbClr val="FFFF00"/>
                </a:highlight>
                <a:hlinkClick r:id="rId2">
                  <a:extLst>
                    <a:ext uri="{A12FA001-AC4F-418D-AE19-62706E023703}">
                      <ahyp:hlinkClr xmlns:ahyp="http://schemas.microsoft.com/office/drawing/2018/hyperlinkcolor" val="tx"/>
                    </a:ext>
                  </a:extLst>
                </a:hlinkClick>
              </a:rPr>
              <a:t>https://www.yell.com/</a:t>
            </a:r>
            <a:r>
              <a:rPr lang="en-GB" dirty="0">
                <a:solidFill>
                  <a:schemeClr val="tx2">
                    <a:lumMod val="60000"/>
                    <a:lumOff val="40000"/>
                  </a:schemeClr>
                </a:solidFill>
                <a:highlight>
                  <a:srgbClr val="FFFF00"/>
                </a:highlight>
              </a:rPr>
              <a:t> </a:t>
            </a:r>
            <a:r>
              <a:rPr lang="en-GB" dirty="0">
                <a:solidFill>
                  <a:schemeClr val="tx2">
                    <a:lumMod val="60000"/>
                    <a:lumOff val="40000"/>
                  </a:schemeClr>
                </a:solidFill>
              </a:rPr>
              <a:t>- Click on the Search tab.</a:t>
            </a:r>
          </a:p>
          <a:p>
            <a:pPr marL="0" indent="0">
              <a:buNone/>
            </a:pPr>
            <a:r>
              <a:rPr lang="en-GB" dirty="0">
                <a:solidFill>
                  <a:schemeClr val="tx2">
                    <a:lumMod val="60000"/>
                    <a:lumOff val="40000"/>
                  </a:schemeClr>
                </a:solidFill>
              </a:rPr>
              <a:t>On this tab you can type in the area you wish to search as well as the sector/employer.  </a:t>
            </a:r>
            <a:r>
              <a:rPr lang="en-GB" dirty="0">
                <a:solidFill>
                  <a:srgbClr val="FF0000"/>
                </a:solidFill>
              </a:rPr>
              <a:t>For Example – Construction Companies in York:</a:t>
            </a:r>
          </a:p>
          <a:p>
            <a:pPr marL="0" indent="0">
              <a:buNone/>
            </a:pPr>
            <a:endParaRPr lang="en-GB" dirty="0">
              <a:solidFill>
                <a:srgbClr val="FF0000"/>
              </a:solidFill>
            </a:endParaRPr>
          </a:p>
          <a:p>
            <a:endParaRPr lang="en-GB" dirty="0"/>
          </a:p>
        </p:txBody>
      </p:sp>
      <p:pic>
        <p:nvPicPr>
          <p:cNvPr id="7" name="Picture 6">
            <a:extLst>
              <a:ext uri="{FF2B5EF4-FFF2-40B4-BE49-F238E27FC236}">
                <a16:creationId xmlns:a16="http://schemas.microsoft.com/office/drawing/2014/main" id="{141C9CCF-27C7-46D6-83A3-85FE0A7127FC}"/>
              </a:ext>
            </a:extLst>
          </p:cNvPr>
          <p:cNvPicPr>
            <a:picLocks noChangeAspect="1"/>
          </p:cNvPicPr>
          <p:nvPr/>
        </p:nvPicPr>
        <p:blipFill rotWithShape="1">
          <a:blip r:embed="rId3"/>
          <a:srcRect l="4500" t="21058" r="82134" b="52681"/>
          <a:stretch/>
        </p:blipFill>
        <p:spPr>
          <a:xfrm>
            <a:off x="2157983" y="2932749"/>
            <a:ext cx="6156961" cy="3711802"/>
          </a:xfrm>
          <a:prstGeom prst="rect">
            <a:avLst/>
          </a:prstGeom>
        </p:spPr>
      </p:pic>
      <p:pic>
        <p:nvPicPr>
          <p:cNvPr id="8" name="Picture 7">
            <a:extLst>
              <a:ext uri="{FF2B5EF4-FFF2-40B4-BE49-F238E27FC236}">
                <a16:creationId xmlns:a16="http://schemas.microsoft.com/office/drawing/2014/main" id="{977C4A06-5258-4D72-9380-8BE60D057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309759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7DC4-24BD-4B02-B925-4D0D426F2A1C}"/>
              </a:ext>
            </a:extLst>
          </p:cNvPr>
          <p:cNvSpPr>
            <a:spLocks noGrp="1"/>
          </p:cNvSpPr>
          <p:nvPr>
            <p:ph type="title"/>
          </p:nvPr>
        </p:nvSpPr>
        <p:spPr/>
        <p:txBody>
          <a:bodyPr>
            <a:normAutofit fontScale="90000"/>
          </a:bodyPr>
          <a:lstStyle/>
          <a:p>
            <a:r>
              <a:rPr lang="en-GB" sz="2200" dirty="0">
                <a:highlight>
                  <a:srgbClr val="FFFF00"/>
                </a:highlight>
              </a:rPr>
              <a:t>Click Search </a:t>
            </a:r>
            <a:r>
              <a:rPr lang="en-GB" sz="2200" dirty="0"/>
              <a:t>– you will then be taken to the details of employers related to the sector you have chosen along with their website link (for further research into the company) and contact details (email and telephone number)</a:t>
            </a:r>
            <a:br>
              <a:rPr lang="en-GB" dirty="0"/>
            </a:br>
            <a:endParaRPr lang="en-GB" dirty="0"/>
          </a:p>
        </p:txBody>
      </p:sp>
      <p:sp>
        <p:nvSpPr>
          <p:cNvPr id="3" name="Content Placeholder 2">
            <a:extLst>
              <a:ext uri="{FF2B5EF4-FFF2-40B4-BE49-F238E27FC236}">
                <a16:creationId xmlns:a16="http://schemas.microsoft.com/office/drawing/2014/main" id="{D192328C-25D6-438D-ACB4-41432461D6BF}"/>
              </a:ext>
            </a:extLst>
          </p:cNvPr>
          <p:cNvSpPr>
            <a:spLocks noGrp="1"/>
          </p:cNvSpPr>
          <p:nvPr>
            <p:ph idx="1"/>
          </p:nvPr>
        </p:nvSpPr>
        <p:spPr/>
        <p:txBody>
          <a:bodyPr/>
          <a:lstStyle/>
          <a:p>
            <a:pPr marL="0" indent="0">
              <a:buNone/>
            </a:pPr>
            <a:r>
              <a:rPr lang="en-GB" dirty="0">
                <a:solidFill>
                  <a:srgbClr val="FF0000"/>
                </a:solidFill>
              </a:rPr>
              <a:t>For Example – Construction companies in York:</a:t>
            </a:r>
          </a:p>
          <a:p>
            <a:pPr marL="0" indent="0">
              <a:buNone/>
            </a:pPr>
            <a:endParaRPr lang="en-GB" dirty="0"/>
          </a:p>
        </p:txBody>
      </p:sp>
      <p:pic>
        <p:nvPicPr>
          <p:cNvPr id="5" name="Picture 4">
            <a:extLst>
              <a:ext uri="{FF2B5EF4-FFF2-40B4-BE49-F238E27FC236}">
                <a16:creationId xmlns:a16="http://schemas.microsoft.com/office/drawing/2014/main" id="{935E8898-3FA3-4147-81C6-B86DD9FDB9CC}"/>
              </a:ext>
            </a:extLst>
          </p:cNvPr>
          <p:cNvPicPr>
            <a:picLocks noChangeAspect="1"/>
          </p:cNvPicPr>
          <p:nvPr/>
        </p:nvPicPr>
        <p:blipFill rotWithShape="1">
          <a:blip r:embed="rId2"/>
          <a:srcRect l="2700" t="25497" r="56900" b="17350"/>
          <a:stretch/>
        </p:blipFill>
        <p:spPr>
          <a:xfrm>
            <a:off x="1427795" y="2627376"/>
            <a:ext cx="7460173" cy="3973222"/>
          </a:xfrm>
          <a:prstGeom prst="rect">
            <a:avLst/>
          </a:prstGeom>
        </p:spPr>
      </p:pic>
      <p:pic>
        <p:nvPicPr>
          <p:cNvPr id="6" name="Picture 5">
            <a:extLst>
              <a:ext uri="{FF2B5EF4-FFF2-40B4-BE49-F238E27FC236}">
                <a16:creationId xmlns:a16="http://schemas.microsoft.com/office/drawing/2014/main" id="{6C89D824-6DCB-4231-8782-C28A51324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50745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AF4E-A7D8-45F6-BC0C-58FF384B3D23}"/>
              </a:ext>
            </a:extLst>
          </p:cNvPr>
          <p:cNvSpPr>
            <a:spLocks noGrp="1"/>
          </p:cNvSpPr>
          <p:nvPr>
            <p:ph type="title"/>
          </p:nvPr>
        </p:nvSpPr>
        <p:spPr/>
        <p:txBody>
          <a:bodyPr>
            <a:normAutofit/>
          </a:bodyPr>
          <a:lstStyle/>
          <a:p>
            <a:r>
              <a:rPr lang="en-GB" sz="2000" dirty="0"/>
              <a:t>Click on the name of the company for further details and then contact direct:</a:t>
            </a:r>
          </a:p>
        </p:txBody>
      </p:sp>
      <p:pic>
        <p:nvPicPr>
          <p:cNvPr id="5" name="Content Placeholder 4">
            <a:extLst>
              <a:ext uri="{FF2B5EF4-FFF2-40B4-BE49-F238E27FC236}">
                <a16:creationId xmlns:a16="http://schemas.microsoft.com/office/drawing/2014/main" id="{FB11227E-1A3D-4DF3-B5CE-5984B93DF2CA}"/>
              </a:ext>
            </a:extLst>
          </p:cNvPr>
          <p:cNvPicPr>
            <a:picLocks noGrp="1" noChangeAspect="1"/>
          </p:cNvPicPr>
          <p:nvPr>
            <p:ph idx="1"/>
          </p:nvPr>
        </p:nvPicPr>
        <p:blipFill rotWithShape="1">
          <a:blip r:embed="rId2"/>
          <a:srcRect l="4170" t="7658" r="48175" b="16619"/>
          <a:stretch/>
        </p:blipFill>
        <p:spPr>
          <a:xfrm>
            <a:off x="1633727" y="1602487"/>
            <a:ext cx="7766305" cy="4645913"/>
          </a:xfrm>
        </p:spPr>
      </p:pic>
      <p:pic>
        <p:nvPicPr>
          <p:cNvPr id="6" name="Picture 5">
            <a:extLst>
              <a:ext uri="{FF2B5EF4-FFF2-40B4-BE49-F238E27FC236}">
                <a16:creationId xmlns:a16="http://schemas.microsoft.com/office/drawing/2014/main" id="{187468C6-40DF-4B0A-BD34-367037016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151778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4E20-67DF-429D-AE4D-21F658D72283}"/>
              </a:ext>
            </a:extLst>
          </p:cNvPr>
          <p:cNvSpPr>
            <a:spLocks noGrp="1"/>
          </p:cNvSpPr>
          <p:nvPr>
            <p:ph type="title"/>
          </p:nvPr>
        </p:nvSpPr>
        <p:spPr/>
        <p:txBody>
          <a:bodyPr/>
          <a:lstStyle/>
          <a:p>
            <a:r>
              <a:rPr lang="en-GB" dirty="0"/>
              <a:t>Contacting employers</a:t>
            </a:r>
          </a:p>
        </p:txBody>
      </p:sp>
      <p:sp>
        <p:nvSpPr>
          <p:cNvPr id="3" name="Content Placeholder 2">
            <a:extLst>
              <a:ext uri="{FF2B5EF4-FFF2-40B4-BE49-F238E27FC236}">
                <a16:creationId xmlns:a16="http://schemas.microsoft.com/office/drawing/2014/main" id="{2E808D03-C5C5-4A85-9853-E41AFE83FACE}"/>
              </a:ext>
            </a:extLst>
          </p:cNvPr>
          <p:cNvSpPr>
            <a:spLocks noGrp="1"/>
          </p:cNvSpPr>
          <p:nvPr>
            <p:ph idx="1"/>
          </p:nvPr>
        </p:nvSpPr>
        <p:spPr>
          <a:xfrm>
            <a:off x="677334" y="1597153"/>
            <a:ext cx="8596668" cy="4444210"/>
          </a:xfrm>
        </p:spPr>
        <p:txBody>
          <a:bodyPr>
            <a:normAutofit/>
          </a:bodyPr>
          <a:lstStyle/>
          <a:p>
            <a:r>
              <a:rPr lang="en-GB" dirty="0"/>
              <a:t>Contact the company professionally, for example, an email followed by a telephone call.</a:t>
            </a:r>
          </a:p>
          <a:p>
            <a:r>
              <a:rPr lang="en-GB" b="1" dirty="0">
                <a:solidFill>
                  <a:srgbClr val="FF3300"/>
                </a:solidFill>
              </a:rPr>
              <a:t>Better still, call into a company you are interested in and ask in person</a:t>
            </a:r>
            <a:r>
              <a:rPr lang="en-GB" dirty="0"/>
              <a:t>.  You could take a copy of the Work Experience Agreement Form with you and complete it with the employer there and then.</a:t>
            </a:r>
          </a:p>
          <a:p>
            <a:r>
              <a:rPr lang="en-GB" dirty="0"/>
              <a:t>State why you would like to gain work experience, what sort of role you feel would suit you, and the dates of your school placement </a:t>
            </a:r>
            <a:r>
              <a:rPr lang="en-GB" b="1" i="1" dirty="0">
                <a:solidFill>
                  <a:srgbClr val="FF3300"/>
                </a:solidFill>
              </a:rPr>
              <a:t>(20</a:t>
            </a:r>
            <a:r>
              <a:rPr lang="en-GB" b="1" i="1" baseline="30000" dirty="0">
                <a:solidFill>
                  <a:srgbClr val="FF3300"/>
                </a:solidFill>
              </a:rPr>
              <a:t>th</a:t>
            </a:r>
            <a:r>
              <a:rPr lang="en-GB" b="1" i="1" dirty="0">
                <a:solidFill>
                  <a:srgbClr val="FF3300"/>
                </a:solidFill>
              </a:rPr>
              <a:t> – 24</a:t>
            </a:r>
            <a:r>
              <a:rPr lang="en-GB" b="1" i="1" baseline="30000" dirty="0">
                <a:solidFill>
                  <a:srgbClr val="FF3300"/>
                </a:solidFill>
              </a:rPr>
              <a:t>th</a:t>
            </a:r>
            <a:r>
              <a:rPr lang="en-GB" b="1" i="1" dirty="0">
                <a:solidFill>
                  <a:srgbClr val="FF3300"/>
                </a:solidFill>
              </a:rPr>
              <a:t>  May 2024)</a:t>
            </a:r>
          </a:p>
          <a:p>
            <a:r>
              <a:rPr lang="en-GB" dirty="0"/>
              <a:t>If you don’t know what type of job area you are interested in or would like to try out use the school careers page to gain some ideas and inspiration -  </a:t>
            </a:r>
            <a:r>
              <a:rPr lang="en-GB" dirty="0">
                <a:hlinkClick r:id="rId2"/>
              </a:rPr>
              <a:t>https://fulford.york.sch.uk/careers/</a:t>
            </a:r>
            <a:endParaRPr lang="en-GB" dirty="0"/>
          </a:p>
          <a:p>
            <a:pPr marL="0" indent="0">
              <a:buNone/>
            </a:pPr>
            <a:endParaRPr lang="en-GB" dirty="0"/>
          </a:p>
          <a:p>
            <a:pPr marL="0" indent="0">
              <a:buNone/>
            </a:pPr>
            <a:r>
              <a:rPr lang="en-GB" b="1" i="1" dirty="0">
                <a:solidFill>
                  <a:srgbClr val="FF3300"/>
                </a:solidFill>
              </a:rPr>
              <a:t>Play video - </a:t>
            </a:r>
            <a:r>
              <a:rPr lang="en-GB" i="1" dirty="0">
                <a:hlinkClick r:id="rId3"/>
              </a:rPr>
              <a:t>https://youtu.be/hmk_-bOceC0</a:t>
            </a:r>
            <a:endParaRPr lang="en-GB" i="1" dirty="0"/>
          </a:p>
          <a:p>
            <a:endParaRPr lang="en-GB" b="1" i="1" dirty="0">
              <a:solidFill>
                <a:srgbClr val="FF3300"/>
              </a:solidFill>
            </a:endParaRPr>
          </a:p>
          <a:p>
            <a:endParaRPr lang="en-GB" dirty="0"/>
          </a:p>
          <a:p>
            <a:endParaRPr lang="en-GB" dirty="0"/>
          </a:p>
        </p:txBody>
      </p:sp>
      <p:pic>
        <p:nvPicPr>
          <p:cNvPr id="4" name="Picture 3">
            <a:extLst>
              <a:ext uri="{FF2B5EF4-FFF2-40B4-BE49-F238E27FC236}">
                <a16:creationId xmlns:a16="http://schemas.microsoft.com/office/drawing/2014/main" id="{785AC52B-5A34-4DD8-AD35-AA2E04283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19679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6924-ED8A-473F-B97A-DCE04F64D7F9}"/>
              </a:ext>
            </a:extLst>
          </p:cNvPr>
          <p:cNvSpPr>
            <a:spLocks noGrp="1"/>
          </p:cNvSpPr>
          <p:nvPr>
            <p:ph type="title"/>
          </p:nvPr>
        </p:nvSpPr>
        <p:spPr/>
        <p:txBody>
          <a:bodyPr/>
          <a:lstStyle/>
          <a:p>
            <a:r>
              <a:rPr lang="en-US" sz="3600" b="1" dirty="0">
                <a:solidFill>
                  <a:schemeClr val="tx2">
                    <a:lumMod val="60000"/>
                    <a:lumOff val="40000"/>
                  </a:schemeClr>
                </a:solidFill>
              </a:rPr>
              <a:t>Things to consider …</a:t>
            </a:r>
            <a:br>
              <a:rPr lang="en-GB" sz="3600" dirty="0">
                <a:solidFill>
                  <a:srgbClr val="009999"/>
                </a:solidFill>
              </a:rPr>
            </a:br>
            <a:endParaRPr lang="en-GB" dirty="0"/>
          </a:p>
        </p:txBody>
      </p:sp>
      <p:sp>
        <p:nvSpPr>
          <p:cNvPr id="3" name="Content Placeholder 2">
            <a:extLst>
              <a:ext uri="{FF2B5EF4-FFF2-40B4-BE49-F238E27FC236}">
                <a16:creationId xmlns:a16="http://schemas.microsoft.com/office/drawing/2014/main" id="{D6133EF6-2B83-4837-B1C0-6E5B4C5C9033}"/>
              </a:ext>
            </a:extLst>
          </p:cNvPr>
          <p:cNvSpPr>
            <a:spLocks noGrp="1"/>
          </p:cNvSpPr>
          <p:nvPr>
            <p:ph idx="1"/>
          </p:nvPr>
        </p:nvSpPr>
        <p:spPr>
          <a:xfrm>
            <a:off x="677334" y="1755649"/>
            <a:ext cx="8596668" cy="4840224"/>
          </a:xfrm>
        </p:spPr>
        <p:txBody>
          <a:bodyPr>
            <a:normAutofit/>
          </a:bodyPr>
          <a:lstStyle/>
          <a:p>
            <a:r>
              <a:rPr lang="en-GB" b="1" dirty="0">
                <a:solidFill>
                  <a:schemeClr val="tx2">
                    <a:lumMod val="60000"/>
                    <a:lumOff val="40000"/>
                  </a:schemeClr>
                </a:solidFill>
              </a:rPr>
              <a:t>Is the company within the map of allocated areas for the NYBEP Health &amp; Safety Assessment?  Only placements within those areas will be considered.</a:t>
            </a:r>
          </a:p>
          <a:p>
            <a:r>
              <a:rPr lang="en-GB" b="1" dirty="0">
                <a:solidFill>
                  <a:schemeClr val="tx2">
                    <a:lumMod val="60000"/>
                    <a:lumOff val="40000"/>
                  </a:schemeClr>
                </a:solidFill>
              </a:rPr>
              <a:t>How will you get there &amp; how far will you have to travel?</a:t>
            </a:r>
          </a:p>
          <a:p>
            <a:r>
              <a:rPr lang="en-GB" b="1" dirty="0">
                <a:solidFill>
                  <a:schemeClr val="tx2">
                    <a:lumMod val="60000"/>
                    <a:lumOff val="40000"/>
                  </a:schemeClr>
                </a:solidFill>
              </a:rPr>
              <a:t>What will you be doing?</a:t>
            </a:r>
          </a:p>
          <a:p>
            <a:r>
              <a:rPr lang="en-GB" b="1" dirty="0">
                <a:solidFill>
                  <a:schemeClr val="tx2">
                    <a:lumMod val="60000"/>
                    <a:lumOff val="40000"/>
                  </a:schemeClr>
                </a:solidFill>
              </a:rPr>
              <a:t>Employers Liability Insurance – you need to be safe, NYBEP will check your chosen placement to ensure it is safe for you to attend</a:t>
            </a:r>
          </a:p>
          <a:p>
            <a:r>
              <a:rPr lang="en-GB" b="1" dirty="0">
                <a:solidFill>
                  <a:schemeClr val="tx2">
                    <a:lumMod val="60000"/>
                    <a:lumOff val="40000"/>
                  </a:schemeClr>
                </a:solidFill>
              </a:rPr>
              <a:t>Employers are giving up their time to invest in you.  You are also representing the school whilst on placement so would need to behave appropriately.</a:t>
            </a:r>
          </a:p>
          <a:p>
            <a:pPr marL="0" indent="0">
              <a:buNone/>
            </a:pPr>
            <a:endParaRPr lang="en-GB" b="1" dirty="0">
              <a:solidFill>
                <a:schemeClr val="tx2">
                  <a:lumMod val="60000"/>
                  <a:lumOff val="40000"/>
                </a:schemeClr>
              </a:solidFill>
            </a:endParaRPr>
          </a:p>
          <a:p>
            <a:pPr marL="0" indent="0">
              <a:buNone/>
            </a:pPr>
            <a:r>
              <a:rPr lang="en-GB" sz="2400" dirty="0">
                <a:solidFill>
                  <a:srgbClr val="FF0000"/>
                </a:solidFill>
                <a:highlight>
                  <a:srgbClr val="FFFF00"/>
                </a:highlight>
              </a:rPr>
              <a:t>Remember </a:t>
            </a:r>
            <a:r>
              <a:rPr lang="en-GB" sz="2400" dirty="0">
                <a:solidFill>
                  <a:srgbClr val="FF0000"/>
                </a:solidFill>
              </a:rPr>
              <a:t>- </a:t>
            </a:r>
            <a:r>
              <a:rPr lang="en-GB" sz="2400" b="1" dirty="0">
                <a:solidFill>
                  <a:srgbClr val="FF3300"/>
                </a:solidFill>
              </a:rPr>
              <a:t>Placements abroad/working from home/in an area not covered by NYBEP will not be permitted</a:t>
            </a:r>
            <a:endParaRPr lang="en-GB" sz="2400" dirty="0"/>
          </a:p>
        </p:txBody>
      </p:sp>
      <p:pic>
        <p:nvPicPr>
          <p:cNvPr id="4" name="Picture 3">
            <a:extLst>
              <a:ext uri="{FF2B5EF4-FFF2-40B4-BE49-F238E27FC236}">
                <a16:creationId xmlns:a16="http://schemas.microsoft.com/office/drawing/2014/main" id="{4D770CDD-CFB6-4A08-B85B-0D59C9517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393700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7B00-340C-4459-A71F-A038895A01F2}"/>
              </a:ext>
            </a:extLst>
          </p:cNvPr>
          <p:cNvSpPr>
            <a:spLocks noGrp="1"/>
          </p:cNvSpPr>
          <p:nvPr>
            <p:ph type="title"/>
          </p:nvPr>
        </p:nvSpPr>
        <p:spPr/>
        <p:txBody>
          <a:bodyPr/>
          <a:lstStyle/>
          <a:p>
            <a:r>
              <a:rPr lang="en-US" sz="3600" b="1" dirty="0">
                <a:solidFill>
                  <a:schemeClr val="accent1">
                    <a:lumMod val="75000"/>
                  </a:schemeClr>
                </a:solidFill>
              </a:rPr>
              <a:t>Things to consider …</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C37613C2-D4AA-4892-92EF-47D31E46DD3A}"/>
              </a:ext>
            </a:extLst>
          </p:cNvPr>
          <p:cNvSpPr>
            <a:spLocks noGrp="1"/>
          </p:cNvSpPr>
          <p:nvPr>
            <p:ph idx="1"/>
          </p:nvPr>
        </p:nvSpPr>
        <p:spPr/>
        <p:txBody>
          <a:bodyPr/>
          <a:lstStyle/>
          <a:p>
            <a:pPr marL="0" indent="0">
              <a:buNone/>
            </a:pPr>
            <a:r>
              <a:rPr lang="en-GB" sz="2400" dirty="0">
                <a:solidFill>
                  <a:srgbClr val="002060"/>
                </a:solidFill>
              </a:rPr>
              <a:t>Other schools, colleges and 6</a:t>
            </a:r>
            <a:r>
              <a:rPr lang="en-GB" sz="2400" baseline="30000" dirty="0">
                <a:solidFill>
                  <a:srgbClr val="002060"/>
                </a:solidFill>
              </a:rPr>
              <a:t>th</a:t>
            </a:r>
            <a:r>
              <a:rPr lang="en-GB" sz="2400" dirty="0">
                <a:solidFill>
                  <a:srgbClr val="002060"/>
                </a:solidFill>
              </a:rPr>
              <a:t> Forms in the area will also be looking for a work experience placement at a similar time to Fulford School students.</a:t>
            </a:r>
          </a:p>
          <a:p>
            <a:pPr marL="0" lvl="0" indent="0">
              <a:buNone/>
            </a:pPr>
            <a:endParaRPr lang="en-GB" sz="2400" dirty="0">
              <a:solidFill>
                <a:srgbClr val="002060"/>
              </a:solidFill>
            </a:endParaRPr>
          </a:p>
          <a:p>
            <a:pPr marL="0" lvl="0" indent="0">
              <a:buNone/>
            </a:pPr>
            <a:r>
              <a:rPr lang="en-GB" sz="2400" dirty="0">
                <a:solidFill>
                  <a:srgbClr val="002060"/>
                </a:solidFill>
              </a:rPr>
              <a:t>It is essential that you start to look for a placement </a:t>
            </a:r>
            <a:r>
              <a:rPr lang="en-GB" sz="2400" b="1" dirty="0">
                <a:solidFill>
                  <a:srgbClr val="FF0000"/>
                </a:solidFill>
              </a:rPr>
              <a:t>asap</a:t>
            </a:r>
            <a:r>
              <a:rPr lang="en-GB" sz="2400" dirty="0">
                <a:solidFill>
                  <a:srgbClr val="002060"/>
                </a:solidFill>
              </a:rPr>
              <a:t> and </a:t>
            </a:r>
            <a:r>
              <a:rPr lang="en-GB" sz="2400" b="1" dirty="0">
                <a:solidFill>
                  <a:srgbClr val="FF0000"/>
                </a:solidFill>
              </a:rPr>
              <a:t>do not leave it until the last minute </a:t>
            </a:r>
            <a:r>
              <a:rPr lang="en-GB" sz="2400" dirty="0">
                <a:solidFill>
                  <a:srgbClr val="002060"/>
                </a:solidFill>
              </a:rPr>
              <a:t>– there will be competition for placements so if you have an employer you would like to go to start to do your research and contact them asap to avoid disappointment.</a:t>
            </a:r>
          </a:p>
          <a:p>
            <a:pPr marL="0" indent="0">
              <a:buNone/>
            </a:pPr>
            <a:endParaRPr lang="en-GB" dirty="0"/>
          </a:p>
        </p:txBody>
      </p:sp>
      <p:pic>
        <p:nvPicPr>
          <p:cNvPr id="4" name="Picture 3">
            <a:extLst>
              <a:ext uri="{FF2B5EF4-FFF2-40B4-BE49-F238E27FC236}">
                <a16:creationId xmlns:a16="http://schemas.microsoft.com/office/drawing/2014/main" id="{96EDFAC0-0341-49A8-846A-FE9C739EF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150316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3C24-4606-4195-918D-0B0E99ACA133}"/>
              </a:ext>
            </a:extLst>
          </p:cNvPr>
          <p:cNvSpPr>
            <a:spLocks noGrp="1"/>
          </p:cNvSpPr>
          <p:nvPr>
            <p:ph type="title"/>
          </p:nvPr>
        </p:nvSpPr>
        <p:spPr/>
        <p:txBody>
          <a:bodyPr>
            <a:normAutofit/>
          </a:bodyPr>
          <a:lstStyle/>
          <a:p>
            <a:r>
              <a:rPr lang="en-GB" sz="5400" b="1" dirty="0">
                <a:solidFill>
                  <a:srgbClr val="FF00FF"/>
                </a:solidFill>
              </a:rPr>
              <a:t>DEADLINES</a:t>
            </a:r>
          </a:p>
        </p:txBody>
      </p:sp>
      <p:sp>
        <p:nvSpPr>
          <p:cNvPr id="3" name="Content Placeholder 2">
            <a:extLst>
              <a:ext uri="{FF2B5EF4-FFF2-40B4-BE49-F238E27FC236}">
                <a16:creationId xmlns:a16="http://schemas.microsoft.com/office/drawing/2014/main" id="{01D482B1-C96C-488C-AAE8-912CC3A106A7}"/>
              </a:ext>
            </a:extLst>
          </p:cNvPr>
          <p:cNvSpPr>
            <a:spLocks noGrp="1"/>
          </p:cNvSpPr>
          <p:nvPr>
            <p:ph idx="1"/>
          </p:nvPr>
        </p:nvSpPr>
        <p:spPr/>
        <p:txBody>
          <a:bodyPr/>
          <a:lstStyle/>
          <a:p>
            <a:pPr marL="0" lvl="0" indent="0">
              <a:buNone/>
            </a:pPr>
            <a:r>
              <a:rPr lang="en-US" sz="2800" b="1" dirty="0">
                <a:solidFill>
                  <a:srgbClr val="FF0000"/>
                </a:solidFill>
              </a:rPr>
              <a:t>Deadline</a:t>
            </a:r>
            <a:r>
              <a:rPr lang="en-US" sz="2800" b="1" dirty="0">
                <a:solidFill>
                  <a:srgbClr val="003264"/>
                </a:solidFill>
              </a:rPr>
              <a:t> </a:t>
            </a:r>
            <a:r>
              <a:rPr lang="en-US" sz="2800" dirty="0">
                <a:solidFill>
                  <a:srgbClr val="003264"/>
                </a:solidFill>
              </a:rPr>
              <a:t>for finding your placement and handing in the Work Experience Agreement Form </a:t>
            </a:r>
            <a:r>
              <a:rPr lang="en-US" sz="2800" i="1" dirty="0">
                <a:solidFill>
                  <a:srgbClr val="003264"/>
                </a:solidFill>
              </a:rPr>
              <a:t>(fully completed with employer/</a:t>
            </a:r>
            <a:r>
              <a:rPr lang="en-US" sz="2800" i="1" dirty="0" err="1">
                <a:solidFill>
                  <a:srgbClr val="003264"/>
                </a:solidFill>
              </a:rPr>
              <a:t>carer</a:t>
            </a:r>
            <a:r>
              <a:rPr lang="en-US" sz="2800" i="1" dirty="0">
                <a:solidFill>
                  <a:srgbClr val="003264"/>
                </a:solidFill>
              </a:rPr>
              <a:t>/parent/student signature) </a:t>
            </a:r>
            <a:r>
              <a:rPr lang="en-US" sz="2800" dirty="0">
                <a:solidFill>
                  <a:srgbClr val="003264"/>
                </a:solidFill>
              </a:rPr>
              <a:t>= </a:t>
            </a:r>
            <a:r>
              <a:rPr lang="en-US" sz="2800" b="1" dirty="0">
                <a:solidFill>
                  <a:srgbClr val="FF0000"/>
                </a:solidFill>
              </a:rPr>
              <a:t>Monday 4</a:t>
            </a:r>
            <a:r>
              <a:rPr lang="en-US" sz="2800" b="1" baseline="30000" dirty="0">
                <a:solidFill>
                  <a:srgbClr val="FF0000"/>
                </a:solidFill>
              </a:rPr>
              <a:t>th</a:t>
            </a:r>
            <a:r>
              <a:rPr lang="en-US" sz="2800" b="1" dirty="0">
                <a:solidFill>
                  <a:srgbClr val="FF0000"/>
                </a:solidFill>
              </a:rPr>
              <a:t> December 2023</a:t>
            </a:r>
            <a:endParaRPr lang="en-US" sz="2800" b="1" dirty="0">
              <a:solidFill>
                <a:srgbClr val="002060"/>
              </a:solidFill>
            </a:endParaRPr>
          </a:p>
          <a:p>
            <a:pPr lvl="0"/>
            <a:endParaRPr lang="en-US" sz="2800" b="1" dirty="0">
              <a:solidFill>
                <a:srgbClr val="002060"/>
              </a:solidFill>
            </a:endParaRPr>
          </a:p>
          <a:p>
            <a:pPr marL="0" lvl="0" indent="0">
              <a:buNone/>
            </a:pPr>
            <a:r>
              <a:rPr lang="en-US" sz="2800" b="1" dirty="0">
                <a:solidFill>
                  <a:srgbClr val="FF0000"/>
                </a:solidFill>
              </a:rPr>
              <a:t>*Make a note of this in your planner now to remind you* </a:t>
            </a:r>
          </a:p>
          <a:p>
            <a:pPr marL="0" indent="0">
              <a:buNone/>
            </a:pPr>
            <a:endParaRPr lang="en-GB" dirty="0"/>
          </a:p>
        </p:txBody>
      </p:sp>
      <p:pic>
        <p:nvPicPr>
          <p:cNvPr id="4" name="Picture 3">
            <a:extLst>
              <a:ext uri="{FF2B5EF4-FFF2-40B4-BE49-F238E27FC236}">
                <a16:creationId xmlns:a16="http://schemas.microsoft.com/office/drawing/2014/main" id="{4D8DFE56-7DA1-4109-8E05-8D77CF8EA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6115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Does Inclusivity Look Like in Safeguarding? - Ann Craft Trust">
            <a:extLst>
              <a:ext uri="{FF2B5EF4-FFF2-40B4-BE49-F238E27FC236}">
                <a16:creationId xmlns:a16="http://schemas.microsoft.com/office/drawing/2014/main" id="{385884EF-3753-0AB3-68A4-47DF48E34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9"/>
            <a:ext cx="10285343" cy="6856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FA9848-6A12-EFE3-C98D-032F9F5A0553}"/>
              </a:ext>
            </a:extLst>
          </p:cNvPr>
          <p:cNvSpPr txBox="1"/>
          <p:nvPr/>
        </p:nvSpPr>
        <p:spPr>
          <a:xfrm>
            <a:off x="4571999" y="1692102"/>
            <a:ext cx="7328453" cy="3616375"/>
          </a:xfrm>
          <a:prstGeom prst="rect">
            <a:avLst/>
          </a:prstGeom>
          <a:noFill/>
        </p:spPr>
        <p:txBody>
          <a:bodyPr wrap="square" rtlCol="0">
            <a:spAutoFit/>
          </a:bodyPr>
          <a:lstStyle/>
          <a:p>
            <a:pPr algn="ctr"/>
            <a:r>
              <a:rPr lang="en-GB" sz="5500" dirty="0">
                <a:latin typeface="Arial Rounded MT Bold" panose="020F0704030504030204" pitchFamily="34" charset="0"/>
              </a:rPr>
              <a:t>PLEDGE:</a:t>
            </a:r>
            <a:br>
              <a:rPr lang="en-GB" sz="6000" dirty="0">
                <a:latin typeface="Arial Rounded MT Bold" panose="020F0704030504030204" pitchFamily="34" charset="0"/>
              </a:rPr>
            </a:br>
            <a:br>
              <a:rPr lang="en-GB" sz="3000" dirty="0">
                <a:latin typeface="Arial Rounded MT Bold" panose="020F0704030504030204" pitchFamily="34" charset="0"/>
              </a:rPr>
            </a:br>
            <a:r>
              <a:rPr lang="en-GB" sz="3600" dirty="0">
                <a:latin typeface="Arial Rounded MT Bold" panose="020F0704030504030204" pitchFamily="34" charset="0"/>
              </a:rPr>
              <a:t>I will be proactive and arrange my work experience placement before the deadline of 4</a:t>
            </a:r>
            <a:r>
              <a:rPr lang="en-GB" sz="3600" baseline="30000" dirty="0">
                <a:latin typeface="Arial Rounded MT Bold" panose="020F0704030504030204" pitchFamily="34" charset="0"/>
              </a:rPr>
              <a:t>th</a:t>
            </a:r>
            <a:r>
              <a:rPr lang="en-GB" sz="3600" dirty="0">
                <a:latin typeface="Arial Rounded MT Bold" panose="020F0704030504030204" pitchFamily="34" charset="0"/>
              </a:rPr>
              <a:t> December.</a:t>
            </a:r>
          </a:p>
        </p:txBody>
      </p:sp>
    </p:spTree>
    <p:extLst>
      <p:ext uri="{BB962C8B-B14F-4D97-AF65-F5344CB8AC3E}">
        <p14:creationId xmlns:p14="http://schemas.microsoft.com/office/powerpoint/2010/main" val="347581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0AD2-DC01-45A0-9013-093104FE46D4}"/>
              </a:ext>
            </a:extLst>
          </p:cNvPr>
          <p:cNvSpPr>
            <a:spLocks noGrp="1"/>
          </p:cNvSpPr>
          <p:nvPr>
            <p:ph type="title"/>
          </p:nvPr>
        </p:nvSpPr>
        <p:spPr/>
        <p:txBody>
          <a:bodyPr>
            <a:normAutofit/>
          </a:bodyPr>
          <a:lstStyle/>
          <a:p>
            <a:r>
              <a:rPr lang="en-US" sz="4800" b="1" dirty="0">
                <a:solidFill>
                  <a:schemeClr val="bg2">
                    <a:lumMod val="50000"/>
                  </a:schemeClr>
                </a:solidFill>
              </a:rPr>
              <a:t>Where to hand in your form</a:t>
            </a:r>
            <a:endParaRPr lang="en-GB" sz="4800" dirty="0"/>
          </a:p>
        </p:txBody>
      </p:sp>
      <p:sp>
        <p:nvSpPr>
          <p:cNvPr id="3" name="Content Placeholder 2">
            <a:extLst>
              <a:ext uri="{FF2B5EF4-FFF2-40B4-BE49-F238E27FC236}">
                <a16:creationId xmlns:a16="http://schemas.microsoft.com/office/drawing/2014/main" id="{DBDE055D-09DE-43F6-8630-8656CC410D42}"/>
              </a:ext>
            </a:extLst>
          </p:cNvPr>
          <p:cNvSpPr>
            <a:spLocks noGrp="1"/>
          </p:cNvSpPr>
          <p:nvPr>
            <p:ph idx="1"/>
          </p:nvPr>
        </p:nvSpPr>
        <p:spPr/>
        <p:txBody>
          <a:bodyPr>
            <a:normAutofit fontScale="92500" lnSpcReduction="20000"/>
          </a:bodyPr>
          <a:lstStyle/>
          <a:p>
            <a:r>
              <a:rPr lang="en-GB" sz="2800" b="1" dirty="0">
                <a:solidFill>
                  <a:schemeClr val="bg2">
                    <a:lumMod val="50000"/>
                  </a:schemeClr>
                </a:solidFill>
              </a:rPr>
              <a:t>Once you have secured your placement complete the Work Experience Agreement Form and hand into the </a:t>
            </a:r>
            <a:r>
              <a:rPr lang="en-GB" sz="2800" b="1" dirty="0">
                <a:solidFill>
                  <a:srgbClr val="FF3300"/>
                </a:solidFill>
              </a:rPr>
              <a:t>PSU office </a:t>
            </a:r>
            <a:r>
              <a:rPr lang="en-GB" sz="2800" b="1" dirty="0">
                <a:solidFill>
                  <a:schemeClr val="bg2">
                    <a:lumMod val="50000"/>
                  </a:schemeClr>
                </a:solidFill>
              </a:rPr>
              <a:t>in school. </a:t>
            </a:r>
          </a:p>
          <a:p>
            <a:pPr marL="0" indent="0">
              <a:buNone/>
            </a:pPr>
            <a:r>
              <a:rPr lang="en-GB" sz="2800" b="1" dirty="0">
                <a:solidFill>
                  <a:schemeClr val="bg2">
                    <a:lumMod val="50000"/>
                  </a:schemeClr>
                </a:solidFill>
              </a:rPr>
              <a:t> </a:t>
            </a:r>
          </a:p>
          <a:p>
            <a:r>
              <a:rPr lang="en-GB" sz="2800" b="1" dirty="0">
                <a:solidFill>
                  <a:schemeClr val="tx2">
                    <a:lumMod val="60000"/>
                    <a:lumOff val="40000"/>
                  </a:schemeClr>
                </a:solidFill>
              </a:rPr>
              <a:t>Ensure this is </a:t>
            </a:r>
            <a:r>
              <a:rPr lang="en-GB" sz="2800" b="1" dirty="0">
                <a:solidFill>
                  <a:srgbClr val="FF0000"/>
                </a:solidFill>
              </a:rPr>
              <a:t>fully completed – </a:t>
            </a:r>
            <a:r>
              <a:rPr lang="en-GB" sz="2800" b="1" dirty="0">
                <a:solidFill>
                  <a:schemeClr val="tx2">
                    <a:lumMod val="60000"/>
                    <a:lumOff val="40000"/>
                  </a:schemeClr>
                </a:solidFill>
              </a:rPr>
              <a:t>this includes the employer, parent/carer and the young person sections along with signatures.</a:t>
            </a:r>
            <a:r>
              <a:rPr lang="en-GB" sz="2800" b="1" dirty="0">
                <a:solidFill>
                  <a:srgbClr val="FF0000"/>
                </a:solidFill>
              </a:rPr>
              <a:t>  </a:t>
            </a:r>
          </a:p>
          <a:p>
            <a:endParaRPr lang="en-GB" sz="2800" b="1" dirty="0">
              <a:solidFill>
                <a:srgbClr val="FF0000"/>
              </a:solidFill>
            </a:endParaRPr>
          </a:p>
          <a:p>
            <a:pPr marL="0" indent="0">
              <a:buNone/>
            </a:pPr>
            <a:r>
              <a:rPr lang="en-GB" sz="2800" b="1" dirty="0">
                <a:solidFill>
                  <a:srgbClr val="FF0000"/>
                </a:solidFill>
              </a:rPr>
              <a:t>IMPORTANT - If the form is incomplete it CANNOT be processed by NYBEP.</a:t>
            </a:r>
          </a:p>
          <a:p>
            <a:endParaRPr lang="en-GB" dirty="0"/>
          </a:p>
        </p:txBody>
      </p:sp>
      <p:pic>
        <p:nvPicPr>
          <p:cNvPr id="4" name="Picture 3">
            <a:extLst>
              <a:ext uri="{FF2B5EF4-FFF2-40B4-BE49-F238E27FC236}">
                <a16:creationId xmlns:a16="http://schemas.microsoft.com/office/drawing/2014/main" id="{A3BAA115-8F91-4BEE-BEC7-8992EF2AF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84509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A96C-6536-4EBD-A341-94B0FCC86652}"/>
              </a:ext>
            </a:extLst>
          </p:cNvPr>
          <p:cNvSpPr>
            <a:spLocks noGrp="1"/>
          </p:cNvSpPr>
          <p:nvPr>
            <p:ph type="title"/>
          </p:nvPr>
        </p:nvSpPr>
        <p:spPr/>
        <p:txBody>
          <a:bodyPr/>
          <a:lstStyle/>
          <a:p>
            <a:r>
              <a:rPr lang="en-GB" b="1" dirty="0">
                <a:solidFill>
                  <a:schemeClr val="accent1">
                    <a:lumMod val="75000"/>
                  </a:schemeClr>
                </a:solidFill>
                <a:latin typeface="+mn-lt"/>
              </a:rPr>
              <a:t>Trouble shooting…..</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D5CAB749-B69E-47B8-8314-CCA33D7F35AF}"/>
              </a:ext>
            </a:extLst>
          </p:cNvPr>
          <p:cNvSpPr>
            <a:spLocks noGrp="1"/>
          </p:cNvSpPr>
          <p:nvPr>
            <p:ph idx="1"/>
          </p:nvPr>
        </p:nvSpPr>
        <p:spPr>
          <a:xfrm>
            <a:off x="677334" y="1487425"/>
            <a:ext cx="8596668" cy="4553938"/>
          </a:xfrm>
        </p:spPr>
        <p:txBody>
          <a:bodyPr>
            <a:normAutofit lnSpcReduction="10000"/>
          </a:bodyPr>
          <a:lstStyle/>
          <a:p>
            <a:pPr marL="0" indent="0">
              <a:buNone/>
            </a:pPr>
            <a:r>
              <a:rPr lang="en-GB" b="1" u="sng" dirty="0">
                <a:solidFill>
                  <a:srgbClr val="00B0F0"/>
                </a:solidFill>
              </a:rPr>
              <a:t>The student cannot find any placement in a particular narrow career field or has no idea what they want to do as a career</a:t>
            </a:r>
          </a:p>
          <a:p>
            <a:pPr marL="0" indent="0">
              <a:buNone/>
            </a:pPr>
            <a:endParaRPr lang="en-GB" b="1" u="sng" dirty="0">
              <a:solidFill>
                <a:srgbClr val="00B0F0"/>
              </a:solidFill>
            </a:endParaRPr>
          </a:p>
          <a:p>
            <a:pPr marL="0" indent="0">
              <a:buNone/>
            </a:pPr>
            <a:r>
              <a:rPr lang="en-GB" dirty="0">
                <a:solidFill>
                  <a:srgbClr val="002060"/>
                </a:solidFill>
              </a:rPr>
              <a:t>Only a small minority of Year 10 pupils would have a clear career in mind at this stage and </a:t>
            </a:r>
            <a:r>
              <a:rPr lang="en-GB" b="1" dirty="0">
                <a:solidFill>
                  <a:srgbClr val="FF3300"/>
                </a:solidFill>
              </a:rPr>
              <a:t>this is not the primary focus of work experience</a:t>
            </a:r>
            <a:endParaRPr lang="en-GB" b="1" dirty="0">
              <a:solidFill>
                <a:srgbClr val="002060"/>
              </a:solidFill>
            </a:endParaRPr>
          </a:p>
          <a:p>
            <a:pPr marL="0" indent="0">
              <a:buNone/>
            </a:pPr>
            <a:endParaRPr lang="en-GB" b="1" dirty="0">
              <a:solidFill>
                <a:srgbClr val="002060"/>
              </a:solidFill>
            </a:endParaRPr>
          </a:p>
          <a:p>
            <a:pPr marL="0" indent="0">
              <a:buNone/>
            </a:pPr>
            <a:r>
              <a:rPr lang="en-GB" dirty="0">
                <a:solidFill>
                  <a:srgbClr val="002060"/>
                </a:solidFill>
              </a:rPr>
              <a:t>Ultimately, work experience is about wider employability skills, working with a new diverse range of people, developing confidence, demonstrating good reliability and timekeeping.  Even if they end up disliking their placement it may help to focus their minds on their future options!</a:t>
            </a:r>
          </a:p>
          <a:p>
            <a:pPr marL="0" indent="0">
              <a:buNone/>
            </a:pPr>
            <a:endParaRPr lang="en-GB" dirty="0">
              <a:solidFill>
                <a:srgbClr val="002060"/>
              </a:solidFill>
            </a:endParaRPr>
          </a:p>
          <a:p>
            <a:pPr marL="0" indent="0">
              <a:buNone/>
            </a:pPr>
            <a:r>
              <a:rPr lang="en-GB" dirty="0">
                <a:solidFill>
                  <a:srgbClr val="002060"/>
                </a:solidFill>
              </a:rPr>
              <a:t>There are lots of resources available through the school careers page which may help to give your child some ideas and inspiration - </a:t>
            </a:r>
            <a:r>
              <a:rPr lang="en-GB" dirty="0">
                <a:solidFill>
                  <a:schemeClr val="accent6">
                    <a:lumMod val="50000"/>
                  </a:schemeClr>
                </a:solidFill>
                <a:hlinkClick r:id="rId2"/>
              </a:rPr>
              <a:t>https://fulford.york.sch.uk/careers/</a:t>
            </a:r>
            <a:endParaRPr lang="en-GB" dirty="0">
              <a:solidFill>
                <a:schemeClr val="accent6">
                  <a:lumMod val="50000"/>
                </a:schemeClr>
              </a:solidFill>
            </a:endParaRPr>
          </a:p>
          <a:p>
            <a:pPr marL="0" indent="0">
              <a:buNone/>
            </a:pPr>
            <a:endParaRPr lang="en-GB" dirty="0"/>
          </a:p>
        </p:txBody>
      </p:sp>
      <p:pic>
        <p:nvPicPr>
          <p:cNvPr id="4" name="Picture 3">
            <a:extLst>
              <a:ext uri="{FF2B5EF4-FFF2-40B4-BE49-F238E27FC236}">
                <a16:creationId xmlns:a16="http://schemas.microsoft.com/office/drawing/2014/main" id="{E73F4AA3-6D8B-473D-ABF1-84B35B2F6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73544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4044-133E-4FB7-832F-FE49822E6030}"/>
              </a:ext>
            </a:extLst>
          </p:cNvPr>
          <p:cNvSpPr>
            <a:spLocks noGrp="1"/>
          </p:cNvSpPr>
          <p:nvPr>
            <p:ph type="title"/>
          </p:nvPr>
        </p:nvSpPr>
        <p:spPr/>
        <p:txBody>
          <a:bodyPr/>
          <a:lstStyle/>
          <a:p>
            <a:r>
              <a:rPr lang="en-GB" b="1" dirty="0">
                <a:solidFill>
                  <a:srgbClr val="002060"/>
                </a:solidFill>
                <a:latin typeface="+mn-lt"/>
              </a:rPr>
              <a:t>Trouble shooting…..</a:t>
            </a:r>
            <a:endParaRPr lang="en-GB" dirty="0">
              <a:solidFill>
                <a:srgbClr val="002060"/>
              </a:solidFill>
            </a:endParaRPr>
          </a:p>
        </p:txBody>
      </p:sp>
      <p:sp>
        <p:nvSpPr>
          <p:cNvPr id="3" name="Content Placeholder 2">
            <a:extLst>
              <a:ext uri="{FF2B5EF4-FFF2-40B4-BE49-F238E27FC236}">
                <a16:creationId xmlns:a16="http://schemas.microsoft.com/office/drawing/2014/main" id="{CB014BE3-8D29-497E-8E9D-2B8A824B12E4}"/>
              </a:ext>
            </a:extLst>
          </p:cNvPr>
          <p:cNvSpPr>
            <a:spLocks noGrp="1"/>
          </p:cNvSpPr>
          <p:nvPr>
            <p:ph idx="1"/>
          </p:nvPr>
        </p:nvSpPr>
        <p:spPr/>
        <p:txBody>
          <a:bodyPr/>
          <a:lstStyle/>
          <a:p>
            <a:pPr marL="0" indent="0">
              <a:buNone/>
            </a:pPr>
            <a:r>
              <a:rPr lang="en-GB" b="1" u="sng" dirty="0">
                <a:solidFill>
                  <a:schemeClr val="bg2">
                    <a:lumMod val="75000"/>
                  </a:schemeClr>
                </a:solidFill>
              </a:rPr>
              <a:t>The student has lost their paperwork, what should they do?</a:t>
            </a:r>
          </a:p>
          <a:p>
            <a:pPr marL="0" indent="0">
              <a:buNone/>
            </a:pPr>
            <a:r>
              <a:rPr lang="en-GB" dirty="0">
                <a:solidFill>
                  <a:srgbClr val="002060"/>
                </a:solidFill>
              </a:rPr>
              <a:t>All copies of paperwork will be uploaded to the school website and can be printed off from there – “Letters/Year 10”.</a:t>
            </a:r>
          </a:p>
          <a:p>
            <a:pPr marL="0" indent="0">
              <a:buNone/>
            </a:pPr>
            <a:r>
              <a:rPr lang="en-GB" dirty="0">
                <a:solidFill>
                  <a:srgbClr val="002060"/>
                </a:solidFill>
              </a:rPr>
              <a:t>The information will also be available on the Careers Page.</a:t>
            </a:r>
          </a:p>
          <a:p>
            <a:pPr marL="0" indent="0">
              <a:buNone/>
            </a:pPr>
            <a:endParaRPr lang="en-GB" dirty="0">
              <a:solidFill>
                <a:srgbClr val="002060"/>
              </a:solidFill>
            </a:endParaRPr>
          </a:p>
          <a:p>
            <a:pPr marL="0" indent="0">
              <a:buNone/>
            </a:pPr>
            <a:r>
              <a:rPr lang="en-GB" b="1" u="sng" dirty="0">
                <a:solidFill>
                  <a:schemeClr val="bg2">
                    <a:lumMod val="75000"/>
                  </a:schemeClr>
                </a:solidFill>
              </a:rPr>
              <a:t>The student has sent some emails off but been rejected/the position is unavailable?</a:t>
            </a:r>
            <a:endParaRPr lang="en-GB" dirty="0">
              <a:solidFill>
                <a:schemeClr val="bg2">
                  <a:lumMod val="75000"/>
                </a:schemeClr>
              </a:solidFill>
            </a:endParaRPr>
          </a:p>
          <a:p>
            <a:pPr marL="0" indent="0">
              <a:buNone/>
            </a:pPr>
            <a:r>
              <a:rPr lang="en-GB" dirty="0">
                <a:solidFill>
                  <a:srgbClr val="002060"/>
                </a:solidFill>
              </a:rPr>
              <a:t>Nothing beats the personal touch.  Please encourage them to pop into a workplace in person with the form requesting a work experience placement.</a:t>
            </a:r>
          </a:p>
          <a:p>
            <a:pPr marL="0" indent="0">
              <a:buNone/>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F350D5E1-9607-4D56-9799-E10E4E277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70194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CED0-B873-4172-8C8F-0A6BCF6DCEED}"/>
              </a:ext>
            </a:extLst>
          </p:cNvPr>
          <p:cNvSpPr>
            <a:spLocks noGrp="1"/>
          </p:cNvSpPr>
          <p:nvPr>
            <p:ph type="title"/>
          </p:nvPr>
        </p:nvSpPr>
        <p:spPr/>
        <p:txBody>
          <a:bodyPr/>
          <a:lstStyle/>
          <a:p>
            <a:r>
              <a:rPr lang="en-GB" b="1" dirty="0">
                <a:solidFill>
                  <a:srgbClr val="002060"/>
                </a:solidFill>
                <a:latin typeface="+mn-lt"/>
              </a:rPr>
              <a:t>Trouble shooting…..</a:t>
            </a:r>
            <a:endParaRPr lang="en-GB" dirty="0">
              <a:solidFill>
                <a:srgbClr val="002060"/>
              </a:solidFill>
            </a:endParaRPr>
          </a:p>
        </p:txBody>
      </p:sp>
      <p:sp>
        <p:nvSpPr>
          <p:cNvPr id="3" name="Content Placeholder 2">
            <a:extLst>
              <a:ext uri="{FF2B5EF4-FFF2-40B4-BE49-F238E27FC236}">
                <a16:creationId xmlns:a16="http://schemas.microsoft.com/office/drawing/2014/main" id="{8E6486E7-D2D3-4DD1-90A9-45FAF0C0C669}"/>
              </a:ext>
            </a:extLst>
          </p:cNvPr>
          <p:cNvSpPr>
            <a:spLocks noGrp="1"/>
          </p:cNvSpPr>
          <p:nvPr>
            <p:ph idx="1"/>
          </p:nvPr>
        </p:nvSpPr>
        <p:spPr>
          <a:xfrm>
            <a:off x="677334" y="1438657"/>
            <a:ext cx="8596668" cy="4602706"/>
          </a:xfrm>
        </p:spPr>
        <p:txBody>
          <a:bodyPr>
            <a:normAutofit/>
          </a:bodyPr>
          <a:lstStyle/>
          <a:p>
            <a:pPr marL="0" indent="0">
              <a:buNone/>
            </a:pPr>
            <a:r>
              <a:rPr lang="en-GB" b="1" u="sng" dirty="0">
                <a:solidFill>
                  <a:schemeClr val="bg2">
                    <a:lumMod val="75000"/>
                  </a:schemeClr>
                </a:solidFill>
              </a:rPr>
              <a:t>What happens if the employer liability insurance is due to run out by the placement on week commencing 20th May 2024?</a:t>
            </a:r>
          </a:p>
          <a:p>
            <a:pPr marL="0" indent="0">
              <a:buNone/>
            </a:pPr>
            <a:r>
              <a:rPr lang="en-GB" dirty="0">
                <a:solidFill>
                  <a:srgbClr val="002060"/>
                </a:solidFill>
              </a:rPr>
              <a:t>NYBEP will contact the employer for the details of a valid insurance policy prior to placement</a:t>
            </a:r>
          </a:p>
          <a:p>
            <a:pPr marL="0" indent="0">
              <a:buNone/>
            </a:pPr>
            <a:endParaRPr lang="en-GB" dirty="0">
              <a:solidFill>
                <a:srgbClr val="002060"/>
              </a:solidFill>
            </a:endParaRPr>
          </a:p>
          <a:p>
            <a:pPr marL="0" indent="0">
              <a:buNone/>
            </a:pPr>
            <a:r>
              <a:rPr lang="en-GB" b="1" u="sng" dirty="0">
                <a:solidFill>
                  <a:schemeClr val="bg2">
                    <a:lumMod val="75000"/>
                  </a:schemeClr>
                </a:solidFill>
              </a:rPr>
              <a:t>What do students need to bring back to the PSU office by </a:t>
            </a:r>
            <a:r>
              <a:rPr lang="en-GB" b="1" u="sng" dirty="0">
                <a:solidFill>
                  <a:srgbClr val="FF3300"/>
                </a:solidFill>
              </a:rPr>
              <a:t>4</a:t>
            </a:r>
            <a:r>
              <a:rPr lang="en-GB" b="1" u="sng" baseline="30000" dirty="0">
                <a:solidFill>
                  <a:srgbClr val="FF3300"/>
                </a:solidFill>
              </a:rPr>
              <a:t>th</a:t>
            </a:r>
            <a:r>
              <a:rPr lang="en-GB" b="1" u="sng" dirty="0">
                <a:solidFill>
                  <a:srgbClr val="FF3300"/>
                </a:solidFill>
              </a:rPr>
              <a:t> December 2023?</a:t>
            </a:r>
            <a:endParaRPr lang="en-GB" b="1" u="sng" dirty="0">
              <a:solidFill>
                <a:schemeClr val="accent1"/>
              </a:solidFill>
            </a:endParaRPr>
          </a:p>
          <a:p>
            <a:pPr marL="0" indent="0">
              <a:buNone/>
            </a:pPr>
            <a:r>
              <a:rPr lang="en-GB" dirty="0">
                <a:solidFill>
                  <a:srgbClr val="002060"/>
                </a:solidFill>
              </a:rPr>
              <a:t>Students need to bring back the employer work experience agreement form which gives written confirmation that the employer has agreed to the placement as well as their employee liability insurance details.</a:t>
            </a:r>
          </a:p>
          <a:p>
            <a:pPr marL="0" indent="0">
              <a:buNone/>
            </a:pPr>
            <a:endParaRPr lang="en-GB" dirty="0">
              <a:solidFill>
                <a:srgbClr val="002060"/>
              </a:solidFill>
            </a:endParaRPr>
          </a:p>
          <a:p>
            <a:pPr marL="0" indent="0">
              <a:buNone/>
            </a:pPr>
            <a:r>
              <a:rPr lang="en-GB" b="1" u="sng" dirty="0">
                <a:solidFill>
                  <a:schemeClr val="bg2">
                    <a:lumMod val="75000"/>
                  </a:schemeClr>
                </a:solidFill>
              </a:rPr>
              <a:t>Is it possible to send documentation through electronically?</a:t>
            </a:r>
          </a:p>
          <a:p>
            <a:pPr marL="0" indent="0">
              <a:buNone/>
            </a:pPr>
            <a:r>
              <a:rPr lang="en-GB" dirty="0">
                <a:solidFill>
                  <a:srgbClr val="002060"/>
                </a:solidFill>
              </a:rPr>
              <a:t>Yes it is but the form will need to be scanned after written signatures have been obtained (by employer/parent/carer/student)</a:t>
            </a: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266D6D7B-9F61-4FC0-AEB3-452EAD605C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385902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91614" y="1375281"/>
            <a:ext cx="8910570" cy="4873119"/>
          </a:xfrm>
        </p:spPr>
        <p:txBody>
          <a:bodyPr>
            <a:normAutofit/>
          </a:bodyPr>
          <a:lstStyle/>
          <a:p>
            <a:pPr marL="0" indent="0">
              <a:buNone/>
            </a:pPr>
            <a:endParaRPr lang="en-GB" sz="2000" b="1" dirty="0">
              <a:solidFill>
                <a:srgbClr val="FF0000"/>
              </a:solidFill>
            </a:endParaRPr>
          </a:p>
          <a:p>
            <a:pPr marL="0" indent="0">
              <a:buNone/>
            </a:pPr>
            <a:r>
              <a:rPr lang="en-GB" sz="3600" b="1" i="1" dirty="0">
                <a:solidFill>
                  <a:srgbClr val="FF0000"/>
                </a:solidFill>
              </a:rPr>
              <a:t>Ensure your form is fully complete with all information and signatures requested.  If the form is not fully complete it will be returned to you to fill out the missing information which could affect you meeting the deadline!</a:t>
            </a:r>
          </a:p>
          <a:p>
            <a:pPr marL="0" indent="0">
              <a:buNone/>
            </a:pPr>
            <a:endParaRPr lang="en-GB" i="1"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67008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Careers &amp; Aspirations Year 10</a:t>
            </a:r>
          </a:p>
        </p:txBody>
      </p:sp>
      <p:sp>
        <p:nvSpPr>
          <p:cNvPr id="3" name="Subtitle 2"/>
          <p:cNvSpPr>
            <a:spLocks noGrp="1"/>
          </p:cNvSpPr>
          <p:nvPr>
            <p:ph type="subTitle" idx="1"/>
          </p:nvPr>
        </p:nvSpPr>
        <p:spPr/>
        <p:txBody>
          <a:bodyPr/>
          <a:lstStyle/>
          <a:p>
            <a:r>
              <a:rPr lang="en-GB" dirty="0"/>
              <a:t>Work Experience Launch Recap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990" y="218971"/>
            <a:ext cx="686719" cy="686719"/>
          </a:xfrm>
          <a:prstGeom prst="rect">
            <a:avLst/>
          </a:prstGeom>
        </p:spPr>
      </p:pic>
    </p:spTree>
    <p:extLst>
      <p:ext uri="{BB962C8B-B14F-4D97-AF65-F5344CB8AC3E}">
        <p14:creationId xmlns:p14="http://schemas.microsoft.com/office/powerpoint/2010/main" val="251052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Experience Launch Recap</a:t>
            </a:r>
          </a:p>
        </p:txBody>
      </p:sp>
      <p:sp>
        <p:nvSpPr>
          <p:cNvPr id="3" name="Content Placeholder 2"/>
          <p:cNvSpPr>
            <a:spLocks noGrp="1"/>
          </p:cNvSpPr>
          <p:nvPr>
            <p:ph idx="1"/>
          </p:nvPr>
        </p:nvSpPr>
        <p:spPr>
          <a:xfrm>
            <a:off x="677334" y="1609344"/>
            <a:ext cx="8596668" cy="5141819"/>
          </a:xfrm>
        </p:spPr>
        <p:txBody>
          <a:bodyPr>
            <a:normAutofit lnSpcReduction="10000"/>
          </a:bodyPr>
          <a:lstStyle/>
          <a:p>
            <a:pPr marL="0" indent="0">
              <a:buNone/>
            </a:pPr>
            <a:r>
              <a:rPr lang="en-GB" sz="2400" dirty="0">
                <a:solidFill>
                  <a:schemeClr val="bg2">
                    <a:lumMod val="25000"/>
                  </a:schemeClr>
                </a:solidFill>
              </a:rPr>
              <a:t>Following on from last weeks Year 10 Work Experience Launch Assembly there are a few key points it is important to recap to ensure all students understand the process for work experience in Year 10.</a:t>
            </a:r>
          </a:p>
          <a:p>
            <a:pPr marL="0" indent="0">
              <a:buNone/>
            </a:pPr>
            <a:endParaRPr lang="en-GB" sz="2400" dirty="0">
              <a:solidFill>
                <a:schemeClr val="bg2">
                  <a:lumMod val="25000"/>
                </a:schemeClr>
              </a:solidFill>
            </a:endParaRPr>
          </a:p>
          <a:p>
            <a:pPr marL="0" indent="0">
              <a:buNone/>
            </a:pPr>
            <a:r>
              <a:rPr lang="en-GB" sz="2400" dirty="0">
                <a:solidFill>
                  <a:schemeClr val="bg2">
                    <a:lumMod val="25000"/>
                  </a:schemeClr>
                </a:solidFill>
              </a:rPr>
              <a:t>During </a:t>
            </a:r>
            <a:r>
              <a:rPr lang="en-GB" sz="2400" b="1" dirty="0">
                <a:solidFill>
                  <a:srgbClr val="FF0000"/>
                </a:solidFill>
              </a:rPr>
              <a:t>May 2024 </a:t>
            </a:r>
            <a:r>
              <a:rPr lang="en-GB" sz="2400" dirty="0">
                <a:solidFill>
                  <a:schemeClr val="bg2">
                    <a:lumMod val="25000"/>
                  </a:schemeClr>
                </a:solidFill>
              </a:rPr>
              <a:t>all students in Year 10 will be going out of school and into a workplace for 1 week to gain essential work experience.  </a:t>
            </a:r>
          </a:p>
          <a:p>
            <a:pPr marL="0" indent="0">
              <a:buNone/>
            </a:pPr>
            <a:endParaRPr lang="en-GB" sz="2400" dirty="0">
              <a:solidFill>
                <a:schemeClr val="bg2">
                  <a:lumMod val="25000"/>
                </a:schemeClr>
              </a:solidFill>
            </a:endParaRPr>
          </a:p>
          <a:p>
            <a:pPr marL="0" indent="0">
              <a:buNone/>
            </a:pPr>
            <a:r>
              <a:rPr lang="en-GB" sz="2400" dirty="0">
                <a:solidFill>
                  <a:schemeClr val="bg2">
                    <a:lumMod val="25000"/>
                  </a:schemeClr>
                </a:solidFill>
              </a:rPr>
              <a:t>The dates you will be out of school on placement are: </a:t>
            </a:r>
            <a:r>
              <a:rPr lang="en-GB" sz="2400" dirty="0">
                <a:solidFill>
                  <a:schemeClr val="bg2">
                    <a:lumMod val="25000"/>
                  </a:schemeClr>
                </a:solidFill>
                <a:highlight>
                  <a:srgbClr val="FFFF00"/>
                </a:highlight>
              </a:rPr>
              <a:t>Monday 20</a:t>
            </a:r>
            <a:r>
              <a:rPr lang="en-GB" sz="2400" baseline="30000" dirty="0">
                <a:solidFill>
                  <a:schemeClr val="bg2">
                    <a:lumMod val="25000"/>
                  </a:schemeClr>
                </a:solidFill>
                <a:highlight>
                  <a:srgbClr val="FFFF00"/>
                </a:highlight>
              </a:rPr>
              <a:t>th</a:t>
            </a:r>
            <a:r>
              <a:rPr lang="en-GB" sz="2400" dirty="0">
                <a:solidFill>
                  <a:schemeClr val="bg2">
                    <a:lumMod val="25000"/>
                  </a:schemeClr>
                </a:solidFill>
                <a:highlight>
                  <a:srgbClr val="FFFF00"/>
                </a:highlight>
              </a:rPr>
              <a:t> May 2024 – Friday 24</a:t>
            </a:r>
            <a:r>
              <a:rPr lang="en-GB" sz="2400" baseline="30000" dirty="0">
                <a:solidFill>
                  <a:schemeClr val="bg2">
                    <a:lumMod val="25000"/>
                  </a:schemeClr>
                </a:solidFill>
                <a:highlight>
                  <a:srgbClr val="FFFF00"/>
                </a:highlight>
              </a:rPr>
              <a:t>th</a:t>
            </a:r>
            <a:r>
              <a:rPr lang="en-GB" sz="2400" dirty="0">
                <a:solidFill>
                  <a:schemeClr val="bg2">
                    <a:lumMod val="25000"/>
                  </a:schemeClr>
                </a:solidFill>
                <a:highlight>
                  <a:srgbClr val="FFFF00"/>
                </a:highlight>
              </a:rPr>
              <a:t> May 2024</a:t>
            </a:r>
          </a:p>
          <a:p>
            <a:pPr marL="0" indent="0">
              <a:buNone/>
            </a:pPr>
            <a:endParaRPr lang="en-GB" sz="2400" dirty="0">
              <a:solidFill>
                <a:schemeClr val="bg2">
                  <a:lumMod val="25000"/>
                </a:schemeClr>
              </a:solidFill>
            </a:endParaRPr>
          </a:p>
          <a:p>
            <a:pPr marL="0" indent="0">
              <a:buNone/>
            </a:pPr>
            <a:r>
              <a:rPr lang="en-GB" sz="2400" b="1" dirty="0">
                <a:solidFill>
                  <a:srgbClr val="FF3300"/>
                </a:solidFill>
              </a:rPr>
              <a:t>All students are expected to participate in this event</a:t>
            </a:r>
          </a:p>
          <a:p>
            <a:pPr marL="0" indent="0">
              <a:buNone/>
            </a:pPr>
            <a:endParaRPr lang="en-GB" sz="2400" dirty="0">
              <a:solidFill>
                <a:schemeClr val="accent2">
                  <a:lumMod val="50000"/>
                </a:schemeClr>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88098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1452-C0D4-4E77-83BB-8F231AFE2770}"/>
              </a:ext>
            </a:extLst>
          </p:cNvPr>
          <p:cNvSpPr>
            <a:spLocks noGrp="1"/>
          </p:cNvSpPr>
          <p:nvPr>
            <p:ph type="title"/>
          </p:nvPr>
        </p:nvSpPr>
        <p:spPr/>
        <p:txBody>
          <a:bodyPr/>
          <a:lstStyle/>
          <a:p>
            <a:r>
              <a:rPr lang="en-GB" b="1" dirty="0">
                <a:solidFill>
                  <a:srgbClr val="002060"/>
                </a:solidFill>
              </a:rPr>
              <a:t>Why do work experience?</a:t>
            </a:r>
            <a:endParaRPr lang="en-GB" dirty="0">
              <a:solidFill>
                <a:srgbClr val="002060"/>
              </a:solidFill>
            </a:endParaRPr>
          </a:p>
        </p:txBody>
      </p:sp>
      <p:sp>
        <p:nvSpPr>
          <p:cNvPr id="3" name="Content Placeholder 2">
            <a:extLst>
              <a:ext uri="{FF2B5EF4-FFF2-40B4-BE49-F238E27FC236}">
                <a16:creationId xmlns:a16="http://schemas.microsoft.com/office/drawing/2014/main" id="{52FF9390-39D5-4B79-A99B-98698CC79A12}"/>
              </a:ext>
            </a:extLst>
          </p:cNvPr>
          <p:cNvSpPr>
            <a:spLocks noGrp="1"/>
          </p:cNvSpPr>
          <p:nvPr>
            <p:ph idx="1"/>
          </p:nvPr>
        </p:nvSpPr>
        <p:spPr/>
        <p:txBody>
          <a:bodyPr/>
          <a:lstStyle/>
          <a:p>
            <a:r>
              <a:rPr lang="en-GB" sz="2400" dirty="0">
                <a:solidFill>
                  <a:srgbClr val="002060"/>
                </a:solidFill>
              </a:rPr>
              <a:t>Young people who have 4 or more workplace encounters while at school are 86% less likely to be NEET </a:t>
            </a:r>
            <a:r>
              <a:rPr lang="en-GB" sz="2400" i="1" dirty="0">
                <a:solidFill>
                  <a:srgbClr val="009999"/>
                </a:solidFill>
              </a:rPr>
              <a:t>(Not in Education, Employment or Training – unemployed) </a:t>
            </a:r>
            <a:r>
              <a:rPr lang="en-GB" sz="2400" dirty="0">
                <a:solidFill>
                  <a:srgbClr val="002060"/>
                </a:solidFill>
              </a:rPr>
              <a:t>and on average go on to earn 18% more than their peers who did not.</a:t>
            </a:r>
          </a:p>
          <a:p>
            <a:r>
              <a:rPr lang="en-GB" sz="2400" dirty="0">
                <a:solidFill>
                  <a:srgbClr val="002060"/>
                </a:solidFill>
              </a:rPr>
              <a:t>Employers attach great importance to work experience – 90% believe it is vital that young people go on work experience before leaving school/college.</a:t>
            </a:r>
          </a:p>
          <a:p>
            <a:endParaRPr lang="en-GB" dirty="0"/>
          </a:p>
        </p:txBody>
      </p:sp>
      <p:pic>
        <p:nvPicPr>
          <p:cNvPr id="4" name="Picture 3">
            <a:extLst>
              <a:ext uri="{FF2B5EF4-FFF2-40B4-BE49-F238E27FC236}">
                <a16:creationId xmlns:a16="http://schemas.microsoft.com/office/drawing/2014/main" id="{BA28B3A1-A989-4A8D-B70B-F27B57DE5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06864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6067-FB39-4954-BE6F-E8ECA5612DBE}"/>
              </a:ext>
            </a:extLst>
          </p:cNvPr>
          <p:cNvSpPr>
            <a:spLocks noGrp="1"/>
          </p:cNvSpPr>
          <p:nvPr>
            <p:ph type="title"/>
          </p:nvPr>
        </p:nvSpPr>
        <p:spPr/>
        <p:txBody>
          <a:bodyPr/>
          <a:lstStyle/>
          <a:p>
            <a:r>
              <a:rPr lang="en-GB" b="1" dirty="0">
                <a:solidFill>
                  <a:srgbClr val="002060"/>
                </a:solidFill>
              </a:rPr>
              <a:t>Benefits of work experience</a:t>
            </a:r>
            <a:endParaRPr lang="en-GB" dirty="0">
              <a:solidFill>
                <a:srgbClr val="002060"/>
              </a:solidFill>
            </a:endParaRPr>
          </a:p>
        </p:txBody>
      </p:sp>
      <p:sp>
        <p:nvSpPr>
          <p:cNvPr id="3" name="Content Placeholder 2">
            <a:extLst>
              <a:ext uri="{FF2B5EF4-FFF2-40B4-BE49-F238E27FC236}">
                <a16:creationId xmlns:a16="http://schemas.microsoft.com/office/drawing/2014/main" id="{513F8817-E571-4A11-8537-2D3AFA3E24D1}"/>
              </a:ext>
            </a:extLst>
          </p:cNvPr>
          <p:cNvSpPr>
            <a:spLocks noGrp="1"/>
          </p:cNvSpPr>
          <p:nvPr>
            <p:ph idx="1"/>
          </p:nvPr>
        </p:nvSpPr>
        <p:spPr>
          <a:xfrm>
            <a:off x="677334" y="1828801"/>
            <a:ext cx="8596668" cy="4212562"/>
          </a:xfrm>
        </p:spPr>
        <p:txBody>
          <a:bodyPr>
            <a:normAutofit/>
          </a:bodyPr>
          <a:lstStyle/>
          <a:p>
            <a:r>
              <a:rPr lang="en-GB" sz="2400" dirty="0">
                <a:solidFill>
                  <a:srgbClr val="002060"/>
                </a:solidFill>
              </a:rPr>
              <a:t>Experience the workplace</a:t>
            </a:r>
          </a:p>
          <a:p>
            <a:r>
              <a:rPr lang="en-GB" sz="2400" dirty="0">
                <a:solidFill>
                  <a:srgbClr val="002060"/>
                </a:solidFill>
              </a:rPr>
              <a:t>Explore a particular interest</a:t>
            </a:r>
          </a:p>
          <a:p>
            <a:r>
              <a:rPr lang="en-GB" sz="2400" dirty="0">
                <a:solidFill>
                  <a:srgbClr val="002060"/>
                </a:solidFill>
              </a:rPr>
              <a:t>Develop personal, social, employability and soft skills valued by employers </a:t>
            </a:r>
          </a:p>
          <a:p>
            <a:r>
              <a:rPr lang="en-GB" sz="2400" dirty="0">
                <a:solidFill>
                  <a:srgbClr val="002060"/>
                </a:solidFill>
              </a:rPr>
              <a:t>Gain future references &amp; a great addition to your CV</a:t>
            </a:r>
          </a:p>
          <a:p>
            <a:r>
              <a:rPr lang="en-GB" sz="2400" dirty="0">
                <a:solidFill>
                  <a:srgbClr val="002060"/>
                </a:solidFill>
              </a:rPr>
              <a:t>Competitive edge – Most employers view work experience as essential &amp; two thirds of employers would be more likely to hire a young person with work experience than one without</a:t>
            </a:r>
          </a:p>
          <a:p>
            <a:endParaRPr lang="en-GB" sz="1800" dirty="0">
              <a:solidFill>
                <a:srgbClr val="002060"/>
              </a:solidFill>
            </a:endParaRPr>
          </a:p>
          <a:p>
            <a:endParaRPr lang="en-GB" dirty="0"/>
          </a:p>
        </p:txBody>
      </p:sp>
      <p:pic>
        <p:nvPicPr>
          <p:cNvPr id="4" name="Picture 3">
            <a:extLst>
              <a:ext uri="{FF2B5EF4-FFF2-40B4-BE49-F238E27FC236}">
                <a16:creationId xmlns:a16="http://schemas.microsoft.com/office/drawing/2014/main" id="{ECC23508-F85C-4360-A058-4F5A2E0BA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87903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D87A-3361-42F5-8DD3-65EE2C4A871A}"/>
              </a:ext>
            </a:extLst>
          </p:cNvPr>
          <p:cNvSpPr>
            <a:spLocks noGrp="1"/>
          </p:cNvSpPr>
          <p:nvPr>
            <p:ph type="title"/>
          </p:nvPr>
        </p:nvSpPr>
        <p:spPr/>
        <p:txBody>
          <a:bodyPr>
            <a:normAutofit fontScale="90000"/>
          </a:bodyPr>
          <a:lstStyle/>
          <a:p>
            <a:r>
              <a:rPr lang="en-GB" sz="3600" b="1" dirty="0">
                <a:solidFill>
                  <a:srgbClr val="002060"/>
                </a:solidFill>
              </a:rPr>
              <a:t>Feedback from previous Fulford students on the skills they feel they gained/developed whilst on work experience</a:t>
            </a:r>
            <a:endParaRPr lang="en-GB" dirty="0">
              <a:solidFill>
                <a:srgbClr val="002060"/>
              </a:solidFill>
            </a:endParaRPr>
          </a:p>
        </p:txBody>
      </p:sp>
      <p:pic>
        <p:nvPicPr>
          <p:cNvPr id="4" name="Content Placeholder 3">
            <a:extLst>
              <a:ext uri="{FF2B5EF4-FFF2-40B4-BE49-F238E27FC236}">
                <a16:creationId xmlns:a16="http://schemas.microsoft.com/office/drawing/2014/main" id="{82F8D6F1-2AA0-44BF-B297-EA6C6E92C981}"/>
              </a:ext>
            </a:extLst>
          </p:cNvPr>
          <p:cNvPicPr>
            <a:picLocks noGrp="1" noChangeAspect="1"/>
          </p:cNvPicPr>
          <p:nvPr>
            <p:ph idx="1"/>
          </p:nvPr>
        </p:nvPicPr>
        <p:blipFill>
          <a:blip r:embed="rId2"/>
          <a:stretch>
            <a:fillRect/>
          </a:stretch>
        </p:blipFill>
        <p:spPr>
          <a:xfrm>
            <a:off x="487680" y="2220526"/>
            <a:ext cx="10728960" cy="4637474"/>
          </a:xfrm>
          <a:prstGeom prst="rect">
            <a:avLst/>
          </a:prstGeom>
        </p:spPr>
      </p:pic>
      <p:pic>
        <p:nvPicPr>
          <p:cNvPr id="5" name="Picture 4">
            <a:extLst>
              <a:ext uri="{FF2B5EF4-FFF2-40B4-BE49-F238E27FC236}">
                <a16:creationId xmlns:a16="http://schemas.microsoft.com/office/drawing/2014/main" id="{A3410C2F-EF40-441B-BD11-4513500E0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91867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2C0C-6A70-4422-AAD3-B6095D854949}"/>
              </a:ext>
            </a:extLst>
          </p:cNvPr>
          <p:cNvSpPr>
            <a:spLocks noGrp="1"/>
          </p:cNvSpPr>
          <p:nvPr>
            <p:ph type="title"/>
          </p:nvPr>
        </p:nvSpPr>
        <p:spPr/>
        <p:txBody>
          <a:bodyPr/>
          <a:lstStyle/>
          <a:p>
            <a:r>
              <a:rPr lang="en-GB" sz="3600" b="1" dirty="0">
                <a:solidFill>
                  <a:srgbClr val="002060"/>
                </a:solidFill>
              </a:rPr>
              <a:t>Did previous students feel their work experience was a positive experience?</a:t>
            </a:r>
            <a:endParaRPr lang="en-GB" dirty="0">
              <a:solidFill>
                <a:srgbClr val="002060"/>
              </a:solidFill>
            </a:endParaRPr>
          </a:p>
        </p:txBody>
      </p:sp>
      <p:pic>
        <p:nvPicPr>
          <p:cNvPr id="4" name="Content Placeholder 3">
            <a:extLst>
              <a:ext uri="{FF2B5EF4-FFF2-40B4-BE49-F238E27FC236}">
                <a16:creationId xmlns:a16="http://schemas.microsoft.com/office/drawing/2014/main" id="{DE94AE61-5BF7-4709-8B38-2DCE198D69A9}"/>
              </a:ext>
            </a:extLst>
          </p:cNvPr>
          <p:cNvPicPr>
            <a:picLocks noGrp="1" noChangeAspect="1"/>
          </p:cNvPicPr>
          <p:nvPr>
            <p:ph idx="1"/>
          </p:nvPr>
        </p:nvPicPr>
        <p:blipFill rotWithShape="1">
          <a:blip r:embed="rId2"/>
          <a:stretch/>
        </p:blipFill>
        <p:spPr>
          <a:xfrm>
            <a:off x="677334" y="1828800"/>
            <a:ext cx="8747082" cy="4901184"/>
          </a:xfrm>
          <a:prstGeom prst="rect">
            <a:avLst/>
          </a:prstGeom>
        </p:spPr>
      </p:pic>
      <p:pic>
        <p:nvPicPr>
          <p:cNvPr id="5" name="Picture 4">
            <a:extLst>
              <a:ext uri="{FF2B5EF4-FFF2-40B4-BE49-F238E27FC236}">
                <a16:creationId xmlns:a16="http://schemas.microsoft.com/office/drawing/2014/main" id="{E2BC89B0-AC97-458B-987E-DB5E0122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150595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B771-8961-4259-88FC-0BDE11060D2E}"/>
              </a:ext>
            </a:extLst>
          </p:cNvPr>
          <p:cNvSpPr>
            <a:spLocks noGrp="1"/>
          </p:cNvSpPr>
          <p:nvPr>
            <p:ph type="title"/>
          </p:nvPr>
        </p:nvSpPr>
        <p:spPr/>
        <p:txBody>
          <a:bodyPr/>
          <a:lstStyle/>
          <a:p>
            <a:r>
              <a:rPr lang="en-US" sz="3600" b="1" dirty="0">
                <a:solidFill>
                  <a:srgbClr val="002060"/>
                </a:solidFill>
                <a:latin typeface="+mn-lt"/>
              </a:rPr>
              <a:t>How does it work?</a:t>
            </a:r>
            <a:endParaRPr lang="en-GB" dirty="0">
              <a:solidFill>
                <a:srgbClr val="002060"/>
              </a:solidFill>
            </a:endParaRPr>
          </a:p>
        </p:txBody>
      </p:sp>
      <p:sp>
        <p:nvSpPr>
          <p:cNvPr id="3" name="Content Placeholder 2">
            <a:extLst>
              <a:ext uri="{FF2B5EF4-FFF2-40B4-BE49-F238E27FC236}">
                <a16:creationId xmlns:a16="http://schemas.microsoft.com/office/drawing/2014/main" id="{E5F44315-6576-456F-B3C4-7240B60EA5BC}"/>
              </a:ext>
            </a:extLst>
          </p:cNvPr>
          <p:cNvSpPr>
            <a:spLocks noGrp="1"/>
          </p:cNvSpPr>
          <p:nvPr>
            <p:ph idx="1"/>
          </p:nvPr>
        </p:nvSpPr>
        <p:spPr>
          <a:xfrm>
            <a:off x="677334" y="1402081"/>
            <a:ext cx="8596668" cy="4639282"/>
          </a:xfrm>
        </p:spPr>
        <p:txBody>
          <a:bodyPr>
            <a:normAutofit lnSpcReduction="10000"/>
          </a:bodyPr>
          <a:lstStyle/>
          <a:p>
            <a:pPr marL="0" indent="0">
              <a:buNone/>
            </a:pPr>
            <a:r>
              <a:rPr lang="en-GB" sz="1800" b="1" dirty="0">
                <a:solidFill>
                  <a:srgbClr val="FF0000"/>
                </a:solidFill>
              </a:rPr>
              <a:t>IMPORTANT - </a:t>
            </a:r>
            <a:r>
              <a:rPr lang="en-GB" sz="1800" b="1" dirty="0">
                <a:solidFill>
                  <a:srgbClr val="FF3300"/>
                </a:solidFill>
              </a:rPr>
              <a:t>You will be required to find your own Placement – school do not find employers/placements for students, it is your responsibility to find a placement.</a:t>
            </a:r>
          </a:p>
          <a:p>
            <a:pPr marL="0" indent="0">
              <a:buNone/>
            </a:pPr>
            <a:endParaRPr lang="en-GB" sz="1800" b="1" dirty="0">
              <a:solidFill>
                <a:srgbClr val="FF3300"/>
              </a:solidFill>
            </a:endParaRPr>
          </a:p>
          <a:p>
            <a:pPr marL="0" indent="0">
              <a:buNone/>
            </a:pPr>
            <a:r>
              <a:rPr lang="en-GB" sz="1800" b="1" dirty="0">
                <a:solidFill>
                  <a:schemeClr val="accent6">
                    <a:lumMod val="75000"/>
                  </a:schemeClr>
                </a:solidFill>
              </a:rPr>
              <a:t>You can do this </a:t>
            </a:r>
            <a:r>
              <a:rPr lang="en-GB" sz="1800" b="1" dirty="0">
                <a:solidFill>
                  <a:schemeClr val="accent6">
                    <a:lumMod val="75000"/>
                  </a:schemeClr>
                </a:solidFill>
                <a:highlight>
                  <a:srgbClr val="FFFF00"/>
                </a:highlight>
              </a:rPr>
              <a:t>over half term </a:t>
            </a:r>
            <a:r>
              <a:rPr lang="en-GB" sz="1800" b="1" dirty="0">
                <a:solidFill>
                  <a:schemeClr val="accent6">
                    <a:lumMod val="75000"/>
                  </a:schemeClr>
                </a:solidFill>
              </a:rPr>
              <a:t>by……</a:t>
            </a:r>
          </a:p>
          <a:p>
            <a:pPr marL="0" indent="0">
              <a:buNone/>
            </a:pPr>
            <a:endParaRPr lang="en-GB" sz="1800" dirty="0">
              <a:solidFill>
                <a:srgbClr val="003A74"/>
              </a:solidFill>
            </a:endParaRPr>
          </a:p>
          <a:p>
            <a:r>
              <a:rPr lang="en-GB" sz="1800" dirty="0">
                <a:solidFill>
                  <a:srgbClr val="003A74"/>
                </a:solidFill>
              </a:rPr>
              <a:t>Most Fulford students find placements through their family/friend contacts – over half term speak to your parents/carers to see if they have any contacts they/you could utilise and then contact them with the dates of your work experience placement to see if they could offer you a placement.</a:t>
            </a:r>
          </a:p>
          <a:p>
            <a:pPr marL="0" indent="0">
              <a:buNone/>
            </a:pPr>
            <a:endParaRPr lang="en-GB" sz="1800" dirty="0">
              <a:solidFill>
                <a:srgbClr val="003A74"/>
              </a:solidFill>
            </a:endParaRPr>
          </a:p>
          <a:p>
            <a:r>
              <a:rPr lang="en-GB" dirty="0">
                <a:solidFill>
                  <a:srgbClr val="003A74"/>
                </a:solidFill>
              </a:rPr>
              <a:t>Research companies to find places you are interested in and approach them direct to enquire if they would be willing to offer you a work experience placement.  You can use sites such as </a:t>
            </a:r>
            <a:r>
              <a:rPr lang="en-GB" dirty="0">
                <a:solidFill>
                  <a:srgbClr val="003A74"/>
                </a:solidFill>
                <a:highlight>
                  <a:srgbClr val="FFFF00"/>
                </a:highlight>
              </a:rPr>
              <a:t>yell.com </a:t>
            </a:r>
            <a:r>
              <a:rPr lang="en-GB" dirty="0">
                <a:solidFill>
                  <a:srgbClr val="003A74"/>
                </a:solidFill>
              </a:rPr>
              <a:t>to search for employers in different industries.</a:t>
            </a:r>
          </a:p>
          <a:p>
            <a:endParaRPr lang="en-GB" sz="1800" dirty="0">
              <a:solidFill>
                <a:srgbClr val="003A74"/>
              </a:solidFill>
            </a:endParaRPr>
          </a:p>
          <a:p>
            <a:pPr marL="0" indent="0">
              <a:buNone/>
            </a:pPr>
            <a:endParaRPr lang="en-GB" dirty="0"/>
          </a:p>
        </p:txBody>
      </p:sp>
      <p:pic>
        <p:nvPicPr>
          <p:cNvPr id="4" name="Picture 3">
            <a:extLst>
              <a:ext uri="{FF2B5EF4-FFF2-40B4-BE49-F238E27FC236}">
                <a16:creationId xmlns:a16="http://schemas.microsoft.com/office/drawing/2014/main" id="{85B16DCD-6235-4B07-8700-0ECABCE3EF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09" y="106836"/>
            <a:ext cx="592411" cy="592411"/>
          </a:xfrm>
          <a:prstGeom prst="rect">
            <a:avLst/>
          </a:prstGeom>
        </p:spPr>
      </p:pic>
    </p:spTree>
    <p:extLst>
      <p:ext uri="{BB962C8B-B14F-4D97-AF65-F5344CB8AC3E}">
        <p14:creationId xmlns:p14="http://schemas.microsoft.com/office/powerpoint/2010/main" val="254814697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456</TotalTime>
  <Words>1576</Words>
  <Application>Microsoft Office PowerPoint</Application>
  <PresentationFormat>Widescreen</PresentationFormat>
  <Paragraphs>108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 MT Bold</vt:lpstr>
      <vt:lpstr>Calibri</vt:lpstr>
      <vt:lpstr>Trebuchet MS</vt:lpstr>
      <vt:lpstr>Wingdings 3</vt:lpstr>
      <vt:lpstr>Facet</vt:lpstr>
      <vt:lpstr>PowerPoint Presentation</vt:lpstr>
      <vt:lpstr>PowerPoint Presentation</vt:lpstr>
      <vt:lpstr>Careers &amp; Aspirations Year 10</vt:lpstr>
      <vt:lpstr>Work Experience Launch Recap</vt:lpstr>
      <vt:lpstr>Why do work experience?</vt:lpstr>
      <vt:lpstr>Benefits of work experience</vt:lpstr>
      <vt:lpstr>Feedback from previous Fulford students on the skills they feel they gained/developed whilst on work experience</vt:lpstr>
      <vt:lpstr>Did previous students feel their work experience was a positive experience?</vt:lpstr>
      <vt:lpstr>How does it work?</vt:lpstr>
      <vt:lpstr>Where can I look for a work experience placement?</vt:lpstr>
      <vt:lpstr>Where can I look for a work experience placement?</vt:lpstr>
      <vt:lpstr>What is Yell.com?</vt:lpstr>
      <vt:lpstr>Yell.com – “How to” guide</vt:lpstr>
      <vt:lpstr>Click Search – you will then be taken to the details of employers related to the sector you have chosen along with their website link (for further research into the company) and contact details (email and telephone number) </vt:lpstr>
      <vt:lpstr>Click on the name of the company for further details and then contact direct:</vt:lpstr>
      <vt:lpstr>Contacting employers</vt:lpstr>
      <vt:lpstr>Things to consider … </vt:lpstr>
      <vt:lpstr>Things to consider …</vt:lpstr>
      <vt:lpstr>DEADLINES</vt:lpstr>
      <vt:lpstr>Where to hand in your form</vt:lpstr>
      <vt:lpstr>Trouble shooting…..</vt:lpstr>
      <vt:lpstr>Trouble shooting…..</vt:lpstr>
      <vt:lpstr>Trouble shooting…..</vt:lpstr>
      <vt:lpstr>PowerPoint Presentation</vt:lpstr>
    </vt:vector>
  </TitlesOfParts>
  <Company>Fulford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&amp; Aspirations Year 10</dc:title>
  <dc:creator>Birkby, Ms. S</dc:creator>
  <cp:lastModifiedBy>Bonsels, Mr. J</cp:lastModifiedBy>
  <cp:revision>53</cp:revision>
  <dcterms:created xsi:type="dcterms:W3CDTF">2021-11-30T12:36:58Z</dcterms:created>
  <dcterms:modified xsi:type="dcterms:W3CDTF">2023-10-20T06:23:07Z</dcterms:modified>
</cp:coreProperties>
</file>