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18" r:id="rId2"/>
    <p:sldId id="315" r:id="rId3"/>
    <p:sldId id="261" r:id="rId4"/>
    <p:sldId id="259" r:id="rId5"/>
    <p:sldId id="264" r:id="rId6"/>
    <p:sldId id="317" r:id="rId7"/>
    <p:sldId id="313" r:id="rId8"/>
    <p:sldId id="257" r:id="rId9"/>
    <p:sldId id="314" r:id="rId10"/>
  </p:sldIdLst>
  <p:sldSz cx="12192000" cy="6858000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F92A6-6F61-4633-846C-8E2280BF9D35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EB9F98-6A8D-4308-A2CE-68ABB73E54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92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2B7DF-FBC2-483A-B1D9-06EBC9B0C70F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2771B0-0CA4-45E7-8313-5BBFE025CD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786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F39A-6381-4A6A-ADCC-A2D00F708260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9A7B-48C1-4501-8360-CF33967544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383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F39A-6381-4A6A-ADCC-A2D00F708260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9A7B-48C1-4501-8360-CF33967544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201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F39A-6381-4A6A-ADCC-A2D00F708260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9A7B-48C1-4501-8360-CF33967544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77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F39A-6381-4A6A-ADCC-A2D00F708260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9A7B-48C1-4501-8360-CF33967544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989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F39A-6381-4A6A-ADCC-A2D00F708260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9A7B-48C1-4501-8360-CF33967544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568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F39A-6381-4A6A-ADCC-A2D00F708260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9A7B-48C1-4501-8360-CF33967544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316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F39A-6381-4A6A-ADCC-A2D00F708260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9A7B-48C1-4501-8360-CF33967544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83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F39A-6381-4A6A-ADCC-A2D00F708260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9A7B-48C1-4501-8360-CF33967544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6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F39A-6381-4A6A-ADCC-A2D00F708260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9A7B-48C1-4501-8360-CF33967544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775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F39A-6381-4A6A-ADCC-A2D00F708260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9A7B-48C1-4501-8360-CF33967544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523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F39A-6381-4A6A-ADCC-A2D00F708260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9A7B-48C1-4501-8360-CF33967544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263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8F39A-6381-4A6A-ADCC-A2D00F708260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99A7B-48C1-4501-8360-CF33967544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336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1428" y="5994400"/>
            <a:ext cx="2881664" cy="63168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62327" y="6125574"/>
            <a:ext cx="5723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HONESTY, EMPATHY, AMBITION, RESPECT and TOLERANCE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1EF3BC7-634C-4A79-99BB-B279C80768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7807" y="2096588"/>
            <a:ext cx="2143125" cy="2143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DF431F5-43A9-4564-8F26-135C9C6F81DF}"/>
              </a:ext>
            </a:extLst>
          </p:cNvPr>
          <p:cNvSpPr txBox="1"/>
          <p:nvPr/>
        </p:nvSpPr>
        <p:spPr>
          <a:xfrm>
            <a:off x="2976130" y="2444876"/>
            <a:ext cx="838060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800" b="1" dirty="0">
                <a:solidFill>
                  <a:srgbClr val="002060"/>
                </a:solidFill>
                <a:latin typeface="Calibri Light" panose="020F0302020204030204" pitchFamily="34" charset="0"/>
              </a:rPr>
              <a:t>Great start</a:t>
            </a:r>
            <a:endParaRPr lang="en-GB" sz="8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601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396"/>
    </mc:Choice>
    <mc:Fallback xmlns="">
      <p:transition spd="slow" advTm="2639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1428" y="5994400"/>
            <a:ext cx="2881664" cy="63168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62327" y="6125574"/>
            <a:ext cx="5723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HONESTY, EMPATHY, AMBITION, RESPECT and TOLERANCE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AAFE3D-E666-42C9-87FD-018C32848017}"/>
              </a:ext>
            </a:extLst>
          </p:cNvPr>
          <p:cNvSpPr txBox="1"/>
          <p:nvPr/>
        </p:nvSpPr>
        <p:spPr>
          <a:xfrm>
            <a:off x="1871659" y="970420"/>
            <a:ext cx="8380601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800" b="1" dirty="0">
                <a:solidFill>
                  <a:srgbClr val="002060"/>
                </a:solidFill>
                <a:latin typeface="Calibri Light" panose="020F0302020204030204" pitchFamily="34" charset="0"/>
              </a:rPr>
              <a:t>Pastoral</a:t>
            </a:r>
          </a:p>
          <a:p>
            <a:pPr algn="ctr"/>
            <a:r>
              <a:rPr lang="en-GB" sz="8800" b="1" dirty="0">
                <a:solidFill>
                  <a:srgbClr val="002060"/>
                </a:solidFill>
                <a:latin typeface="Calibri Light" panose="020F0302020204030204" pitchFamily="34" charset="0"/>
              </a:rPr>
              <a:t>Support</a:t>
            </a:r>
          </a:p>
          <a:p>
            <a:pPr algn="ctr"/>
            <a:r>
              <a:rPr lang="en-GB" sz="8800" b="1" dirty="0">
                <a:solidFill>
                  <a:srgbClr val="002060"/>
                </a:solidFill>
                <a:latin typeface="Calibri Light" panose="020F0302020204030204" pitchFamily="34" charset="0"/>
              </a:rPr>
              <a:t>(Year 7)</a:t>
            </a:r>
            <a:endParaRPr lang="en-GB" sz="8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969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396"/>
    </mc:Choice>
    <mc:Fallback xmlns="">
      <p:transition spd="slow" advTm="2639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1428" y="5994400"/>
            <a:ext cx="2881664" cy="63168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62327" y="6125574"/>
            <a:ext cx="5723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HONESTY, EMPATHY, AMBITION, RESPECT and TOLERANCE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AAFE3D-E666-42C9-87FD-018C32848017}"/>
              </a:ext>
            </a:extLst>
          </p:cNvPr>
          <p:cNvSpPr txBox="1"/>
          <p:nvPr/>
        </p:nvSpPr>
        <p:spPr>
          <a:xfrm>
            <a:off x="1871659" y="1178470"/>
            <a:ext cx="8380601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800" b="1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We are here to support you &amp; your children</a:t>
            </a:r>
            <a:endParaRPr lang="en-GB" sz="8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854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396"/>
    </mc:Choice>
    <mc:Fallback xmlns="">
      <p:transition spd="slow" advTm="2639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1428" y="6125574"/>
            <a:ext cx="2881664" cy="63168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62327" y="6256748"/>
            <a:ext cx="5723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HONESTY, EMPATHY, AMBITION, RESPECT and TOLERANCE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03634" y="1028873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GB" sz="3200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294940-E707-4029-AA95-090C0F6E6A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3720" y="1379914"/>
            <a:ext cx="4979827" cy="343054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1805735-CFA1-452F-A5CB-57594133E744}"/>
              </a:ext>
            </a:extLst>
          </p:cNvPr>
          <p:cNvSpPr txBox="1"/>
          <p:nvPr/>
        </p:nvSpPr>
        <p:spPr>
          <a:xfrm>
            <a:off x="2353362" y="767263"/>
            <a:ext cx="21410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Pastoral Care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F479B7-AE8F-4253-8BEC-62CB7C5919F6}"/>
              </a:ext>
            </a:extLst>
          </p:cNvPr>
          <p:cNvSpPr txBox="1"/>
          <p:nvPr/>
        </p:nvSpPr>
        <p:spPr>
          <a:xfrm>
            <a:off x="2353362" y="4880842"/>
            <a:ext cx="29076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Academic Support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CBED19-0785-4D6F-B52A-0B9A7DD4DA88}"/>
              </a:ext>
            </a:extLst>
          </p:cNvPr>
          <p:cNvSpPr txBox="1"/>
          <p:nvPr/>
        </p:nvSpPr>
        <p:spPr>
          <a:xfrm>
            <a:off x="7056989" y="4880296"/>
            <a:ext cx="4387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Future pathways guidance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2EB09A7-16CF-4ECC-AEA8-A2AB204545D4}"/>
              </a:ext>
            </a:extLst>
          </p:cNvPr>
          <p:cNvSpPr txBox="1"/>
          <p:nvPr/>
        </p:nvSpPr>
        <p:spPr>
          <a:xfrm>
            <a:off x="9066646" y="3078818"/>
            <a:ext cx="23290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Mental Health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2FB5575-E34C-4CC8-908A-F0024D1B0878}"/>
              </a:ext>
            </a:extLst>
          </p:cNvPr>
          <p:cNvSpPr txBox="1"/>
          <p:nvPr/>
        </p:nvSpPr>
        <p:spPr>
          <a:xfrm>
            <a:off x="7879850" y="789686"/>
            <a:ext cx="27414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Learning Support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706913-5D0E-4A79-B0DC-BF923B390D95}"/>
              </a:ext>
            </a:extLst>
          </p:cNvPr>
          <p:cNvSpPr txBox="1"/>
          <p:nvPr/>
        </p:nvSpPr>
        <p:spPr>
          <a:xfrm>
            <a:off x="843675" y="3078818"/>
            <a:ext cx="2126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Safeguarding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2546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4136"/>
    </mc:Choice>
    <mc:Fallback xmlns="">
      <p:transition spd="slow" advTm="21413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1428" y="5994400"/>
            <a:ext cx="2881664" cy="63168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62327" y="6125574"/>
            <a:ext cx="5723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HONESTY, EMPATHY, AMBITION, RESPECT and TOLERANCE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F1B1C0C-267C-42DA-BA67-01B30BD06F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0227" y="670230"/>
            <a:ext cx="8330540" cy="48902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2915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489"/>
    </mc:Choice>
    <mc:Fallback xmlns="">
      <p:transition spd="slow" advTm="5448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1428" y="5994400"/>
            <a:ext cx="2881664" cy="63168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62327" y="6125574"/>
            <a:ext cx="5723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HONESTY, EMPATHY, AMBITION, RESPECT and TOLERANCE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40D787-DE92-4830-BB18-BBC50C36431D}"/>
              </a:ext>
            </a:extLst>
          </p:cNvPr>
          <p:cNvSpPr txBox="1"/>
          <p:nvPr/>
        </p:nvSpPr>
        <p:spPr>
          <a:xfrm>
            <a:off x="831271" y="327468"/>
            <a:ext cx="9143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2060"/>
                </a:solidFill>
              </a:rPr>
              <a:t>Who?     Parental first point of contact.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556E39-60D7-4438-8630-BB3287E2E1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9500" y="1817009"/>
            <a:ext cx="2354366" cy="209685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00363D2-25C7-4873-B2D0-A6BAD3AAF3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3370" y="1775856"/>
            <a:ext cx="2285763" cy="209685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A192B62-E3BD-45B2-95E5-FE80661411F3}"/>
              </a:ext>
            </a:extLst>
          </p:cNvPr>
          <p:cNvSpPr txBox="1"/>
          <p:nvPr/>
        </p:nvSpPr>
        <p:spPr>
          <a:xfrm>
            <a:off x="2225721" y="3985669"/>
            <a:ext cx="28019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Mr Lacy</a:t>
            </a:r>
          </a:p>
          <a:p>
            <a:pPr algn="ctr"/>
            <a:r>
              <a:rPr lang="en-GB" sz="3600" dirty="0"/>
              <a:t>Head of Year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D2284A-E279-4371-9890-DF11529FA694}"/>
              </a:ext>
            </a:extLst>
          </p:cNvPr>
          <p:cNvSpPr txBox="1"/>
          <p:nvPr/>
        </p:nvSpPr>
        <p:spPr>
          <a:xfrm>
            <a:off x="5880682" y="3913867"/>
            <a:ext cx="46000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Ms Rae</a:t>
            </a:r>
          </a:p>
          <a:p>
            <a:pPr algn="ctr"/>
            <a:r>
              <a:rPr lang="en-GB" sz="3600" dirty="0"/>
              <a:t>Assistant Head of Year</a:t>
            </a:r>
          </a:p>
        </p:txBody>
      </p:sp>
    </p:spTree>
    <p:extLst>
      <p:ext uri="{BB962C8B-B14F-4D97-AF65-F5344CB8AC3E}">
        <p14:creationId xmlns:p14="http://schemas.microsoft.com/office/powerpoint/2010/main" val="2019222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829"/>
    </mc:Choice>
    <mc:Fallback xmlns="">
      <p:transition spd="slow" advTm="1208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1428" y="5994400"/>
            <a:ext cx="2881664" cy="63168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62327" y="6125574"/>
            <a:ext cx="5723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HONESTY, EMPATHY, AMBITION, RESPECT and TOLERANCE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40D787-DE92-4830-BB18-BBC50C36431D}"/>
              </a:ext>
            </a:extLst>
          </p:cNvPr>
          <p:cNvSpPr txBox="1"/>
          <p:nvPr/>
        </p:nvSpPr>
        <p:spPr>
          <a:xfrm>
            <a:off x="831272" y="327468"/>
            <a:ext cx="5938644" cy="487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2060"/>
                </a:solidFill>
              </a:rPr>
              <a:t>Who else supports?</a:t>
            </a:r>
          </a:p>
          <a:p>
            <a:endParaRPr lang="en-GB" sz="4000" b="1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b="1" dirty="0"/>
              <a:t>Year Teams Leaders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000" b="1" dirty="0"/>
              <a:t>Form Tutors</a:t>
            </a:r>
            <a:endParaRPr lang="en-GB" sz="105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b="1" dirty="0"/>
              <a:t>Attendance Team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b="1" dirty="0"/>
              <a:t>School Nurse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b="1" dirty="0"/>
              <a:t>Wider Pastoral Team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b="1" dirty="0"/>
              <a:t>Mr Copeland and Mr Harris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ACDD9D-C47C-461D-9C0A-28E03D395B93}"/>
              </a:ext>
            </a:extLst>
          </p:cNvPr>
          <p:cNvSpPr txBox="1"/>
          <p:nvPr/>
        </p:nvSpPr>
        <p:spPr>
          <a:xfrm>
            <a:off x="7016263" y="1435464"/>
            <a:ext cx="4967652" cy="3416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All staff are here to help children make progress</a:t>
            </a:r>
          </a:p>
          <a:p>
            <a:pPr algn="ctr"/>
            <a:r>
              <a:rPr lang="en-GB" sz="3600" dirty="0"/>
              <a:t>and flourish into confident young people ready </a:t>
            </a:r>
          </a:p>
          <a:p>
            <a:pPr algn="ctr"/>
            <a:r>
              <a:rPr lang="en-GB" sz="3600" dirty="0"/>
              <a:t>for life in Modern Britain. </a:t>
            </a:r>
          </a:p>
        </p:txBody>
      </p:sp>
    </p:spTree>
    <p:extLst>
      <p:ext uri="{BB962C8B-B14F-4D97-AF65-F5344CB8AC3E}">
        <p14:creationId xmlns:p14="http://schemas.microsoft.com/office/powerpoint/2010/main" val="1599305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829"/>
    </mc:Choice>
    <mc:Fallback xmlns="">
      <p:transition spd="slow" advTm="1208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1428" y="5994400"/>
            <a:ext cx="2881664" cy="63168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62327" y="6125574"/>
            <a:ext cx="5723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HONESTY, EMPATHY, AMBITION, RESPECT and TOLERANCE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40D787-DE92-4830-BB18-BBC50C36431D}"/>
              </a:ext>
            </a:extLst>
          </p:cNvPr>
          <p:cNvSpPr txBox="1"/>
          <p:nvPr/>
        </p:nvSpPr>
        <p:spPr>
          <a:xfrm>
            <a:off x="831271" y="363094"/>
            <a:ext cx="10686651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2060"/>
                </a:solidFill>
              </a:rPr>
              <a:t>What your children do to look after themselves?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/>
              <a:t>Build relationships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/>
              <a:t>Join in, get involved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/>
              <a:t>Healthy Diet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/>
              <a:t>Exercise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/>
              <a:t>Sleep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/>
              <a:t>Screen Time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/>
              <a:t>Talk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D63AE03-5ED1-41DA-85C2-EED1438CFDB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901" r="4420" b="10354"/>
          <a:stretch/>
        </p:blipFill>
        <p:spPr>
          <a:xfrm>
            <a:off x="6096000" y="1494978"/>
            <a:ext cx="5687621" cy="4412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14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960"/>
    </mc:Choice>
    <mc:Fallback xmlns="">
      <p:transition spd="slow" advTm="10196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1428" y="5994400"/>
            <a:ext cx="2881664" cy="63168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62327" y="6125574"/>
            <a:ext cx="5723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HONESTY, EMPATHY, AMBITION, RESPECT and TOLERANCE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40D787-DE92-4830-BB18-BBC50C36431D}"/>
              </a:ext>
            </a:extLst>
          </p:cNvPr>
          <p:cNvSpPr txBox="1"/>
          <p:nvPr/>
        </p:nvSpPr>
        <p:spPr>
          <a:xfrm>
            <a:off x="831271" y="327468"/>
            <a:ext cx="94205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2060"/>
                </a:solidFill>
              </a:rPr>
              <a:t>(Pupils)  What if I can’t speak to anyone?</a:t>
            </a:r>
          </a:p>
          <a:p>
            <a:endParaRPr lang="en-GB" sz="4000" b="1" dirty="0">
              <a:solidFill>
                <a:srgbClr val="00206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74A2222-AE57-4E09-9DD4-202177260F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329605"/>
            <a:ext cx="5892388" cy="357078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1DF94EE-8EA4-4F1B-AEA4-71DC298D56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694" y="2329093"/>
            <a:ext cx="5337631" cy="357078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AA93735-EEFA-4DC8-B6DC-AFEE5D3ED8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19501" y="1131348"/>
            <a:ext cx="2600310" cy="108489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1" name="Arrow: Left 10">
            <a:extLst>
              <a:ext uri="{FF2B5EF4-FFF2-40B4-BE49-F238E27FC236}">
                <a16:creationId xmlns:a16="http://schemas.microsoft.com/office/drawing/2014/main" id="{C787BA30-BB91-4FB7-ABB7-4B35CE5247F3}"/>
              </a:ext>
            </a:extLst>
          </p:cNvPr>
          <p:cNvSpPr/>
          <p:nvPr/>
        </p:nvSpPr>
        <p:spPr>
          <a:xfrm rot="18578168">
            <a:off x="4882584" y="1955699"/>
            <a:ext cx="756139" cy="22731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356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185"/>
    </mc:Choice>
    <mc:Fallback xmlns="">
      <p:transition spd="slow" advTm="4018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6|29.9|30.6|37.9|24.8|43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214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Pontefract Academies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Atlas 2019/20</dc:title>
  <dc:creator>Stuart Copeland</dc:creator>
  <cp:lastModifiedBy>Lacy, Mr. S</cp:lastModifiedBy>
  <cp:revision>22</cp:revision>
  <cp:lastPrinted>2020-09-16T07:31:01Z</cp:lastPrinted>
  <dcterms:created xsi:type="dcterms:W3CDTF">2019-09-07T20:22:43Z</dcterms:created>
  <dcterms:modified xsi:type="dcterms:W3CDTF">2023-09-14T10:26:11Z</dcterms:modified>
</cp:coreProperties>
</file>