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68" r:id="rId4"/>
    <p:sldId id="271" r:id="rId5"/>
    <p:sldId id="272" r:id="rId6"/>
    <p:sldId id="273" r:id="rId7"/>
    <p:sldId id="274" r:id="rId8"/>
    <p:sldId id="275" r:id="rId9"/>
    <p:sldId id="276" r:id="rId10"/>
    <p:sldId id="278" r:id="rId11"/>
    <p:sldId id="277" r:id="rId12"/>
    <p:sldId id="266" r:id="rId13"/>
    <p:sldId id="267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F75-6038-46EF-BDD8-29B514E10607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A3CB-5629-43A2-8583-4D8BDBEF0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87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F75-6038-46EF-BDD8-29B514E10607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A3CB-5629-43A2-8583-4D8BDBEF0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38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F75-6038-46EF-BDD8-29B514E10607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A3CB-5629-43A2-8583-4D8BDBEF0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454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7733-BA08-4E6F-B8EB-BDE36A53EF0E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D231-0180-4A1A-93F5-43E395757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820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7733-BA08-4E6F-B8EB-BDE36A53EF0E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D231-0180-4A1A-93F5-43E395757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243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7733-BA08-4E6F-B8EB-BDE36A53EF0E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D231-0180-4A1A-93F5-43E395757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534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7733-BA08-4E6F-B8EB-BDE36A53EF0E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D231-0180-4A1A-93F5-43E395757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416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7733-BA08-4E6F-B8EB-BDE36A53EF0E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D231-0180-4A1A-93F5-43E395757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627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7733-BA08-4E6F-B8EB-BDE36A53EF0E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D231-0180-4A1A-93F5-43E395757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873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7733-BA08-4E6F-B8EB-BDE36A53EF0E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D231-0180-4A1A-93F5-43E395757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793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7733-BA08-4E6F-B8EB-BDE36A53EF0E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D231-0180-4A1A-93F5-43E395757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9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F75-6038-46EF-BDD8-29B514E10607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A3CB-5629-43A2-8583-4D8BDBEF0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150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7733-BA08-4E6F-B8EB-BDE36A53EF0E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D231-0180-4A1A-93F5-43E395757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741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7733-BA08-4E6F-B8EB-BDE36A53EF0E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D231-0180-4A1A-93F5-43E395757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250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7733-BA08-4E6F-B8EB-BDE36A53EF0E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3D231-0180-4A1A-93F5-43E395757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47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3CD10-275B-4528-BEDA-A007A370D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92FF2C-C595-4E0F-AA58-53B144099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0BCEB-71D6-4C64-A093-DF86A6D67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FCC7-956F-4A5A-8E4A-884AE01D8B1B}" type="datetimeFigureOut">
              <a:rPr lang="en-GB" smtClean="0"/>
              <a:t>17/09/2021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D55F8-1A4E-46BA-B9BC-E3A6D910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599E7-7AAE-4945-9C5E-F3B2BDD4D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5546-9B13-4316-8462-34F3107C9B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892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E3909-4CDE-4A0C-AF0A-83440849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39432-BBE9-4248-86D4-2DB09795B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8D841-104D-477A-AB06-4C6C115A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FCC7-956F-4A5A-8E4A-884AE01D8B1B}" type="datetimeFigureOut">
              <a:rPr lang="en-GB" smtClean="0"/>
              <a:t>17/09/2021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647A7-71D7-4585-BA3E-6164BD15F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D4E9-1854-4D5E-A278-F47270D00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5546-9B13-4316-8462-34F3107C9B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588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006BF-5D5C-4825-8C03-A5C83A27F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9BBD1-0FA1-41E9-B86A-B95E737AE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40EE9-CB7B-4B29-847F-EE866C162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FCC7-956F-4A5A-8E4A-884AE01D8B1B}" type="datetimeFigureOut">
              <a:rPr lang="en-GB" smtClean="0"/>
              <a:t>17/09/2021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B136D-1ADC-423A-A839-DC1FE8D6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3B598-C3E1-4735-8859-B781DE23D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5546-9B13-4316-8462-34F3107C9B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876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A6CD6-9D1C-47D7-9256-8D90461DF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69B6A-7332-4455-8773-C0D4BCE044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6EAF52-D620-4EDF-B6F3-91CE0D52D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1D74A-86D6-4759-A8EA-2CB75D9C7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FCC7-956F-4A5A-8E4A-884AE01D8B1B}" type="datetimeFigureOut">
              <a:rPr lang="en-GB" smtClean="0"/>
              <a:t>17/09/2021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0731E-D0C9-43C3-B40D-2B3A1BE97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B6515-C20B-47D5-A943-EF809287A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5546-9B13-4316-8462-34F3107C9B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695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B6A5A-FBEC-47DC-BCBE-FCC5A783C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36AEE-70BA-4888-AE20-0C57D0AD9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1EADC6-4DC7-4766-93A8-F6C1B0EDB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B7EF2B-6292-4A28-B62F-4AB0179FC8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EF7FA3-84BE-4C8B-8B6F-3BB2E58469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DD11B9-6779-4870-9FE9-2FCDC82F9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FCC7-956F-4A5A-8E4A-884AE01D8B1B}" type="datetimeFigureOut">
              <a:rPr lang="en-GB" smtClean="0"/>
              <a:t>17/09/2021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ECC4EE-35C6-4D9F-AA23-4C4CDDDB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926D62-B63C-49B5-B986-D779D0719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5546-9B13-4316-8462-34F3107C9B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31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020AE-4FEC-405A-B38F-8B587E6D8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9C569D-B41B-45BD-AA89-EF6942B23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FCC7-956F-4A5A-8E4A-884AE01D8B1B}" type="datetimeFigureOut">
              <a:rPr lang="en-GB" smtClean="0"/>
              <a:t>17/09/2021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9861B0-F360-4C56-B3EB-16ED068C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19BA92-169A-4CB0-BE1F-AB43DE9D0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5546-9B13-4316-8462-34F3107C9B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371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3EB361-B2A1-49A6-B62E-6775B94D1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FCC7-956F-4A5A-8E4A-884AE01D8B1B}" type="datetimeFigureOut">
              <a:rPr lang="en-GB" smtClean="0"/>
              <a:t>17/09/2021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E0134A-46CC-418A-A962-538F53118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D33FA-C82E-420E-BCE2-A485ED1E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5546-9B13-4316-8462-34F3107C9B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40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F75-6038-46EF-BDD8-29B514E10607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A3CB-5629-43A2-8583-4D8BDBEF0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347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4C2C-27C3-4F09-9AAE-2D7381B8D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AE80F-EE6A-4225-B2D3-B08E5EE8D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28B15C-C501-4CD0-AA6D-5EF42FB1B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C9081-2A78-426C-A81D-979C1F1F8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FCC7-956F-4A5A-8E4A-884AE01D8B1B}" type="datetimeFigureOut">
              <a:rPr lang="en-GB" smtClean="0"/>
              <a:t>17/09/2021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EFA12-4CE6-4F3A-AA48-96723EE0C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7D48B-CD42-4D95-8736-3987B0F3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5546-9B13-4316-8462-34F3107C9B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7009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F4AD-664A-44BD-BB7F-5399D13E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989052-1BB8-430A-A846-B6FF642F97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C30AC-0822-4EAA-B6B2-6B0E8943A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36C81-C9EB-494B-ADCF-DE9182926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FCC7-956F-4A5A-8E4A-884AE01D8B1B}" type="datetimeFigureOut">
              <a:rPr lang="en-GB" smtClean="0"/>
              <a:t>17/09/2021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15F01-4EA4-4BA3-9F61-CB6C13F21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23047-CAC4-4DC5-B0C3-1B5089E80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5546-9B13-4316-8462-34F3107C9B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8703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61515-A223-4F50-9B97-4577B0B9C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EC84C4-CA4F-4DC6-A763-6789A8CAD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11D6B-6687-406F-B43C-36C81669C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FCC7-956F-4A5A-8E4A-884AE01D8B1B}" type="datetimeFigureOut">
              <a:rPr lang="en-GB" smtClean="0"/>
              <a:t>17/09/2021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89018-1A99-4B2E-BDBC-0D6E4587D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E306E-0CE9-4BA8-8939-F3EB06FEC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5546-9B13-4316-8462-34F3107C9B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6411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90FF21-3518-4051-8E06-28809CDA2B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76ACA0-6EFE-4479-B5E4-85DDB58C0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0424E-F5A4-4FB1-9384-AB3163FE6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FCC7-956F-4A5A-8E4A-884AE01D8B1B}" type="datetimeFigureOut">
              <a:rPr lang="en-GB" smtClean="0"/>
              <a:t>17/09/2021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CD783-38FD-4CF5-A2E0-07891FAEA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DE46B-4C28-49FA-ABC3-78F3AB11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5546-9B13-4316-8462-34F3107C9B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82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F75-6038-46EF-BDD8-29B514E10607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A3CB-5629-43A2-8583-4D8BDBEF0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27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F75-6038-46EF-BDD8-29B514E10607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A3CB-5629-43A2-8583-4D8BDBEF0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47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F75-6038-46EF-BDD8-29B514E10607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A3CB-5629-43A2-8583-4D8BDBEF0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25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F75-6038-46EF-BDD8-29B514E10607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A3CB-5629-43A2-8583-4D8BDBEF0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882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F75-6038-46EF-BDD8-29B514E10607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A3CB-5629-43A2-8583-4D8BDBEF0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03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17F75-6038-46EF-BDD8-29B514E10607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A3CB-5629-43A2-8583-4D8BDBEF0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60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17F75-6038-46EF-BDD8-29B514E10607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CA3CB-5629-43A2-8583-4D8BDBEF0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43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97733-BA08-4E6F-B8EB-BDE36A53EF0E}" type="datetimeFigureOut">
              <a:rPr lang="en-GB" smtClean="0"/>
              <a:t>17/09/2021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3D231-0180-4A1A-93F5-43E3957574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40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66E68F-B060-4C57-85A7-B203C3D0E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2B5D0-934D-4094-8EE1-37D6E107A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14304-BDB5-4A5D-9402-08F20DC923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AFCC7-956F-4A5A-8E4A-884AE01D8B1B}" type="datetimeFigureOut">
              <a:rPr lang="en-GB" smtClean="0"/>
              <a:t>17/09/2021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9CA71-21A7-4C6C-94F1-51124A68E5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11B25-5034-4E9E-9D8A-E335D1D43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C5546-9B13-4316-8462-34F3107C9B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74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938" y="2561002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Pastoral Information &amp; </a:t>
            </a:r>
            <a:r>
              <a:rPr lang="en-US" b="1" dirty="0" smtClean="0">
                <a:solidFill>
                  <a:srgbClr val="002060"/>
                </a:solidFill>
              </a:rPr>
              <a:t>Support</a:t>
            </a:r>
            <a:endParaRPr lang="en-GB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412" y="1425831"/>
            <a:ext cx="1584176" cy="155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088" y="6037730"/>
            <a:ext cx="3970112" cy="7918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4374" y="6277087"/>
            <a:ext cx="7550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HONESTY, EMPATHY, AMBITION, RESPECT, TOLERANCE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80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Working Together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Engagement with Class Charts</a:t>
            </a:r>
          </a:p>
          <a:p>
            <a:endParaRPr lang="en-US" dirty="0" smtClean="0"/>
          </a:p>
          <a:p>
            <a:r>
              <a:rPr lang="en-US" dirty="0" smtClean="0"/>
              <a:t>Two way communication</a:t>
            </a:r>
          </a:p>
          <a:p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 err="1" smtClean="0"/>
              <a:t>organisational</a:t>
            </a:r>
            <a:r>
              <a:rPr lang="en-US" dirty="0" smtClean="0"/>
              <a:t> help </a:t>
            </a:r>
            <a:r>
              <a:rPr lang="en-US" sz="2400" i="1" dirty="0" smtClean="0"/>
              <a:t>(hopefully the first half-term only!)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75760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131" y="304231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Lessons &amp; Report Cycle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131" y="1649126"/>
            <a:ext cx="5811982" cy="4351338"/>
          </a:xfrm>
        </p:spPr>
        <p:txBody>
          <a:bodyPr/>
          <a:lstStyle/>
          <a:p>
            <a:r>
              <a:rPr lang="en-GB" dirty="0" smtClean="0"/>
              <a:t>Currently taught in form groups (not Art &amp; Technology).</a:t>
            </a:r>
          </a:p>
          <a:p>
            <a:r>
              <a:rPr lang="en-GB" dirty="0" smtClean="0"/>
              <a:t>These are mixed ability.</a:t>
            </a:r>
          </a:p>
          <a:p>
            <a:r>
              <a:rPr lang="en-GB" dirty="0" smtClean="0"/>
              <a:t>There will be 3 reports sent home throughout the year:</a:t>
            </a:r>
          </a:p>
          <a:p>
            <a:pPr marL="0" indent="0">
              <a:buNone/>
            </a:pPr>
            <a:r>
              <a:rPr lang="en-GB" dirty="0" smtClean="0"/>
              <a:t>- Friday </a:t>
            </a:r>
            <a:r>
              <a:rPr lang="en-GB" dirty="0"/>
              <a:t>22</a:t>
            </a:r>
            <a:r>
              <a:rPr lang="en-GB" baseline="30000" dirty="0"/>
              <a:t>nd</a:t>
            </a:r>
            <a:r>
              <a:rPr lang="en-GB" dirty="0"/>
              <a:t> October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- Friday 4</a:t>
            </a:r>
            <a:r>
              <a:rPr lang="en-GB" baseline="30000" dirty="0" smtClean="0"/>
              <a:t>th</a:t>
            </a:r>
            <a:r>
              <a:rPr lang="en-GB" dirty="0" smtClean="0"/>
              <a:t> Feb</a:t>
            </a:r>
          </a:p>
          <a:p>
            <a:pPr marL="0" indent="0">
              <a:buNone/>
            </a:pPr>
            <a:r>
              <a:rPr lang="en-GB" dirty="0" smtClean="0"/>
              <a:t>- Tuesday 12</a:t>
            </a:r>
            <a:r>
              <a:rPr lang="en-GB" baseline="30000" dirty="0" smtClean="0"/>
              <a:t>th</a:t>
            </a:r>
            <a:r>
              <a:rPr lang="en-GB" dirty="0" smtClean="0"/>
              <a:t> July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59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569" y="532011"/>
            <a:ext cx="10515600" cy="102344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Some practical bits…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443" y="1764913"/>
            <a:ext cx="10515600" cy="4351338"/>
          </a:xfrm>
        </p:spPr>
        <p:txBody>
          <a:bodyPr/>
          <a:lstStyle/>
          <a:p>
            <a:r>
              <a:rPr lang="en-US" dirty="0" smtClean="0"/>
              <a:t>Mon &amp; Wed canteen days at break time.</a:t>
            </a:r>
          </a:p>
          <a:p>
            <a:r>
              <a:rPr lang="en-US" dirty="0"/>
              <a:t>Parent </a:t>
            </a:r>
            <a:r>
              <a:rPr lang="en-US" dirty="0" smtClean="0"/>
              <a:t>Pay &amp; lost lunch cards</a:t>
            </a:r>
          </a:p>
          <a:p>
            <a:r>
              <a:rPr lang="en-US" dirty="0" smtClean="0"/>
              <a:t>PE kits &amp; uniform</a:t>
            </a:r>
          </a:p>
          <a:p>
            <a:r>
              <a:rPr lang="en-US" dirty="0" smtClean="0"/>
              <a:t>Extra-curricular clubs</a:t>
            </a:r>
            <a:endParaRPr lang="en-GB" dirty="0" smtClean="0"/>
          </a:p>
          <a:p>
            <a:r>
              <a:rPr lang="en-US" dirty="0" smtClean="0"/>
              <a:t>Lockers</a:t>
            </a:r>
          </a:p>
          <a:p>
            <a:r>
              <a:rPr lang="en-US" dirty="0" smtClean="0"/>
              <a:t>Bus number</a:t>
            </a:r>
          </a:p>
          <a:p>
            <a:r>
              <a:rPr lang="en-US" dirty="0" smtClean="0"/>
              <a:t>The PSU</a:t>
            </a:r>
          </a:p>
        </p:txBody>
      </p:sp>
    </p:spTree>
    <p:extLst>
      <p:ext uri="{BB962C8B-B14F-4D97-AF65-F5344CB8AC3E}">
        <p14:creationId xmlns:p14="http://schemas.microsoft.com/office/powerpoint/2010/main" val="1431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88" y="176180"/>
            <a:ext cx="1044035" cy="1027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088" y="6037730"/>
            <a:ext cx="3970112" cy="791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188" y="6185647"/>
            <a:ext cx="7550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HONESTY, EMPATHY, AMBITION, RESPECT, TOLERANCE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70774" y="566310"/>
            <a:ext cx="6096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onesty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mpathy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mbition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olerance</a:t>
            </a:r>
          </a:p>
        </p:txBody>
      </p:sp>
    </p:spTree>
    <p:extLst>
      <p:ext uri="{BB962C8B-B14F-4D97-AF65-F5344CB8AC3E}">
        <p14:creationId xmlns:p14="http://schemas.microsoft.com/office/powerpoint/2010/main" val="294588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701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8F2BCE-2863-4051-81DD-7F906580F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785" y="464546"/>
            <a:ext cx="8724287" cy="1833159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FULFORD WAY</a:t>
            </a:r>
            <a:endParaRPr lang="en-GB" sz="5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BD90C93-D1FC-415D-8BAC-B9F864DB0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0672" y="2532184"/>
            <a:ext cx="7529562" cy="3832193"/>
          </a:xfrm>
          <a:ln w="57150">
            <a:solidFill>
              <a:schemeClr val="accent1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Be Polite</a:t>
            </a:r>
          </a:p>
          <a:p>
            <a:r>
              <a:rPr lang="en-US" sz="3600" dirty="0">
                <a:solidFill>
                  <a:srgbClr val="002060"/>
                </a:solidFill>
              </a:rPr>
              <a:t>Present yourself and your work neatly</a:t>
            </a:r>
          </a:p>
          <a:p>
            <a:r>
              <a:rPr lang="en-US" sz="3600" dirty="0">
                <a:solidFill>
                  <a:srgbClr val="002060"/>
                </a:solidFill>
              </a:rPr>
              <a:t>Respect other people’s points of view</a:t>
            </a:r>
          </a:p>
          <a:p>
            <a:r>
              <a:rPr lang="en-US" sz="3600" dirty="0">
                <a:solidFill>
                  <a:srgbClr val="002060"/>
                </a:solidFill>
              </a:rPr>
              <a:t>Cooperate with all staff</a:t>
            </a:r>
          </a:p>
          <a:p>
            <a:r>
              <a:rPr lang="en-US" sz="3600" dirty="0">
                <a:solidFill>
                  <a:srgbClr val="002060"/>
                </a:solidFill>
              </a:rPr>
              <a:t>Hold doors open for others</a:t>
            </a:r>
          </a:p>
          <a:p>
            <a:r>
              <a:rPr lang="en-US" sz="3600" dirty="0">
                <a:solidFill>
                  <a:srgbClr val="002060"/>
                </a:solidFill>
              </a:rPr>
              <a:t>Put litter in bins</a:t>
            </a:r>
          </a:p>
          <a:p>
            <a:r>
              <a:rPr lang="en-US" sz="3600" dirty="0">
                <a:solidFill>
                  <a:srgbClr val="002060"/>
                </a:solidFill>
              </a:rPr>
              <a:t>Move calmly around the school</a:t>
            </a:r>
          </a:p>
          <a:p>
            <a:pPr marL="0" indent="0">
              <a:buNone/>
            </a:pPr>
            <a:endParaRPr lang="en-GB" sz="17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88" y="176180"/>
            <a:ext cx="966010" cy="9511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234" y="6401768"/>
            <a:ext cx="2144965" cy="4278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188" y="6411133"/>
            <a:ext cx="8620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HONESTY, EMPATHY, AMBITION, RESPECT, TOLERANCE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2716" y="176270"/>
            <a:ext cx="963251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713" y="392944"/>
            <a:ext cx="8581505" cy="605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88" y="116693"/>
            <a:ext cx="1044035" cy="1027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903" y="6020545"/>
            <a:ext cx="3970112" cy="791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188" y="6185647"/>
            <a:ext cx="7550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HONESTY, EMPATHY, AMBITION, RESPECT, TOLERANCE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3223" y="1274319"/>
            <a:ext cx="105761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200" dirty="0" smtClean="0"/>
              <a:t>Head of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200" dirty="0" smtClean="0"/>
              <a:t>Assistant Head of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200" dirty="0"/>
              <a:t>Form </a:t>
            </a:r>
            <a:r>
              <a:rPr lang="en-GB" altLang="en-US" sz="3200" dirty="0" smtClean="0"/>
              <a:t>Tutor</a:t>
            </a:r>
            <a:endParaRPr lang="en-GB" alt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200" dirty="0"/>
              <a:t>Progress </a:t>
            </a:r>
            <a:r>
              <a:rPr lang="en-GB" altLang="en-US" sz="3200" dirty="0" smtClean="0"/>
              <a:t>Leader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200" dirty="0" smtClean="0"/>
              <a:t>Specialist Wellbeing Staff</a:t>
            </a:r>
            <a:endParaRPr lang="en-GB" alt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200" dirty="0"/>
              <a:t>Curriculum Leaders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200" dirty="0"/>
              <a:t>Subject Staff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200" dirty="0"/>
              <a:t>Other </a:t>
            </a:r>
            <a:r>
              <a:rPr lang="en-GB" altLang="en-US" sz="3200" dirty="0" smtClean="0"/>
              <a:t>students - wide range of student leadership roles. </a:t>
            </a:r>
            <a:endParaRPr lang="en-GB" altLang="en-US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107368" y="117008"/>
            <a:ext cx="53630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Pastoral Support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2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35" y="125810"/>
            <a:ext cx="902223" cy="888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9188" y="1105949"/>
            <a:ext cx="727799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altLang="en-US" sz="2400" dirty="0" smtClean="0"/>
              <a:t>Initial </a:t>
            </a:r>
            <a:r>
              <a:rPr lang="en-GB" altLang="en-US" sz="2400" dirty="0"/>
              <a:t>port of call for all </a:t>
            </a:r>
            <a:r>
              <a:rPr lang="en-GB" altLang="en-US" sz="2400" dirty="0" smtClean="0"/>
              <a:t>enquiries.</a:t>
            </a:r>
          </a:p>
          <a:p>
            <a:pPr marL="342900" indent="-342900">
              <a:buFontTx/>
              <a:buChar char="-"/>
            </a:pPr>
            <a:r>
              <a:rPr lang="en-GB" altLang="en-US" sz="2400" dirty="0" smtClean="0"/>
              <a:t>Oversee welfare &amp; progress of all Year 7 students.</a:t>
            </a:r>
            <a:endParaRPr lang="en-GB" altLang="en-US" sz="2400" dirty="0"/>
          </a:p>
          <a:p>
            <a:endParaRPr lang="en-GB" altLang="en-US" sz="2600" dirty="0" smtClean="0"/>
          </a:p>
          <a:p>
            <a:endParaRPr lang="en-GB" altLang="en-US" sz="2600" dirty="0"/>
          </a:p>
          <a:p>
            <a:endParaRPr lang="en-GB" altLang="en-US" sz="2600" dirty="0" smtClean="0"/>
          </a:p>
          <a:p>
            <a:endParaRPr lang="en-GB" altLang="en-US" sz="2600" dirty="0"/>
          </a:p>
          <a:p>
            <a:endParaRPr lang="en-GB" altLang="en-US" sz="2600" dirty="0" smtClean="0"/>
          </a:p>
          <a:p>
            <a:endParaRPr lang="en-GB" altLang="en-US" sz="2600" dirty="0"/>
          </a:p>
          <a:p>
            <a:endParaRPr lang="en-GB" altLang="en-US" sz="2600" dirty="0" smtClean="0"/>
          </a:p>
          <a:p>
            <a:endParaRPr lang="en-GB" altLang="en-US" sz="2600" dirty="0" smtClean="0"/>
          </a:p>
          <a:p>
            <a:endParaRPr lang="en-GB" altLang="en-US" sz="2600" dirty="0" smtClean="0"/>
          </a:p>
          <a:p>
            <a:endParaRPr lang="en-GB" altLang="en-US" sz="2600" dirty="0"/>
          </a:p>
          <a:p>
            <a:endParaRPr lang="en-GB" altLang="en-US" sz="2400" dirty="0" smtClean="0"/>
          </a:p>
          <a:p>
            <a:endParaRPr lang="en-GB" altLang="en-US" sz="2000" b="1" dirty="0" smtClean="0"/>
          </a:p>
          <a:p>
            <a:r>
              <a:rPr lang="en-GB" altLang="en-US" sz="2000" b="1" dirty="0" smtClean="0"/>
              <a:t>Overall </a:t>
            </a:r>
            <a:r>
              <a:rPr lang="en-GB" altLang="en-US" sz="2000" b="1" dirty="0"/>
              <a:t>Lead: </a:t>
            </a:r>
            <a:r>
              <a:rPr lang="en-GB" altLang="en-US" sz="2000" b="1" dirty="0" smtClean="0"/>
              <a:t>Russell Harris – Deputy Headteacher </a:t>
            </a:r>
            <a:endParaRPr lang="en-GB" alt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1226722" y="339417"/>
            <a:ext cx="10700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600" b="1" dirty="0">
                <a:solidFill>
                  <a:srgbClr val="002060"/>
                </a:solidFill>
              </a:rPr>
              <a:t>Head </a:t>
            </a:r>
            <a:r>
              <a:rPr lang="en-GB" altLang="en-US" sz="3600" b="1" dirty="0" smtClean="0">
                <a:solidFill>
                  <a:srgbClr val="002060"/>
                </a:solidFill>
              </a:rPr>
              <a:t>Of Year, </a:t>
            </a:r>
            <a:r>
              <a:rPr lang="en-GB" altLang="en-US" sz="3600" b="1" dirty="0">
                <a:solidFill>
                  <a:srgbClr val="002060"/>
                </a:solidFill>
              </a:rPr>
              <a:t>Assistant Head of </a:t>
            </a:r>
            <a:r>
              <a:rPr lang="en-GB" altLang="en-US" sz="3600" b="1" dirty="0" smtClean="0">
                <a:solidFill>
                  <a:srgbClr val="002060"/>
                </a:solidFill>
              </a:rPr>
              <a:t>Year &amp; Progress Leader</a:t>
            </a:r>
            <a:endParaRPr lang="en-GB" altLang="en-US" sz="36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26137" y="1353782"/>
            <a:ext cx="3731623" cy="452431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altLang="en-US" sz="2400" u="sng" dirty="0"/>
              <a:t>Progress Leader</a:t>
            </a:r>
          </a:p>
          <a:p>
            <a:endParaRPr lang="en-GB" altLang="en-US" sz="24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400" dirty="0" smtClean="0"/>
              <a:t>Monitor </a:t>
            </a:r>
            <a:r>
              <a:rPr lang="en-GB" altLang="en-US" sz="2400" dirty="0"/>
              <a:t>and tracks the academic progress of the Year </a:t>
            </a:r>
            <a:r>
              <a:rPr lang="en-GB" altLang="en-US" sz="2400" dirty="0" smtClean="0"/>
              <a:t>7 cohort.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400" dirty="0"/>
              <a:t>L</a:t>
            </a:r>
            <a:r>
              <a:rPr lang="en-GB" altLang="en-US" sz="2400" dirty="0" smtClean="0"/>
              <a:t>ink </a:t>
            </a:r>
            <a:r>
              <a:rPr lang="en-GB" altLang="en-US" sz="2400" dirty="0"/>
              <a:t>with staff, students and parents to put in place interventions when there are concerns.</a:t>
            </a:r>
          </a:p>
          <a:p>
            <a:endParaRPr lang="en-GB" altLang="en-US" sz="2400" b="1" u="sng" dirty="0"/>
          </a:p>
          <a:p>
            <a:r>
              <a:rPr lang="en-GB" altLang="en-US" sz="2400" b="1" u="sng" dirty="0"/>
              <a:t>Key Contact</a:t>
            </a:r>
            <a:r>
              <a:rPr lang="en-GB" altLang="en-US" sz="2400" b="1" u="sng" dirty="0" smtClean="0"/>
              <a:t>: Sam Lynn, </a:t>
            </a:r>
            <a:r>
              <a:rPr lang="en-GB" altLang="en-US" sz="2400" b="1" u="sng" dirty="0"/>
              <a:t>Progress </a:t>
            </a:r>
            <a:r>
              <a:rPr lang="en-GB" altLang="en-US" sz="2400" b="1" u="sng" dirty="0" smtClean="0"/>
              <a:t>Leader</a:t>
            </a:r>
            <a:endParaRPr lang="en-GB" altLang="en-US" sz="2400" b="1" u="sng" dirty="0">
              <a:solidFill>
                <a:schemeClr val="bg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15442" y="2008509"/>
            <a:ext cx="5627717" cy="20059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smtClean="0"/>
              <a:t>AHOY</a:t>
            </a:r>
            <a:r>
              <a:rPr lang="en-US" b="1" dirty="0" smtClean="0"/>
              <a:t> Dean Wharton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Practical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Day-to-day arising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Parent contact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Dealing with student worries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Resolving any issues, i.e. friendships, misplaced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Uniform</a:t>
            </a:r>
            <a:endParaRPr lang="en-GB" dirty="0"/>
          </a:p>
        </p:txBody>
      </p:sp>
      <p:sp>
        <p:nvSpPr>
          <p:cNvPr id="12" name="Rounded Rectangle 11"/>
          <p:cNvSpPr/>
          <p:nvPr/>
        </p:nvSpPr>
        <p:spPr>
          <a:xfrm>
            <a:off x="1708859" y="4134638"/>
            <a:ext cx="5938850" cy="21980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smtClean="0"/>
              <a:t>HOY</a:t>
            </a:r>
            <a:r>
              <a:rPr lang="en-US" b="1" dirty="0" smtClean="0"/>
              <a:t> Fay Chapman</a:t>
            </a:r>
            <a:endParaRPr lang="en-US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Attendance &amp; </a:t>
            </a:r>
            <a:r>
              <a:rPr lang="en-US" dirty="0" err="1"/>
              <a:t>b</a:t>
            </a:r>
            <a:r>
              <a:rPr lang="en-US" dirty="0" err="1" smtClean="0"/>
              <a:t>ehaviour</a:t>
            </a:r>
            <a:r>
              <a:rPr lang="en-US" dirty="0" smtClean="0"/>
              <a:t> </a:t>
            </a:r>
            <a:r>
              <a:rPr lang="en-US" dirty="0"/>
              <a:t>(rewards, interventions, Class Charts, report data)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Academic progress (alongside Progress Leader)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Implement </a:t>
            </a:r>
            <a:r>
              <a:rPr lang="en-US" dirty="0"/>
              <a:t>form time </a:t>
            </a:r>
            <a:r>
              <a:rPr lang="en-US" dirty="0" err="1"/>
              <a:t>programme</a:t>
            </a:r>
            <a:r>
              <a:rPr lang="en-US" dirty="0"/>
              <a:t> &amp; assemblies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General </a:t>
            </a:r>
            <a:r>
              <a:rPr lang="en-US" dirty="0" err="1"/>
              <a:t>organiser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7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88" y="176180"/>
            <a:ext cx="1044035" cy="1027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902" y="6018946"/>
            <a:ext cx="3970112" cy="791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188" y="6185647"/>
            <a:ext cx="7550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HONESTY, EMPATHY, AMBITION, RESPECT, TOLERANCE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103" y="266347"/>
            <a:ext cx="10407534" cy="1325563"/>
          </a:xfrm>
        </p:spPr>
        <p:txBody>
          <a:bodyPr>
            <a:normAutofit/>
          </a:bodyPr>
          <a:lstStyle/>
          <a:p>
            <a:r>
              <a:rPr lang="en-GB" altLang="en-US" b="1" dirty="0">
                <a:solidFill>
                  <a:srgbClr val="002060"/>
                </a:solidFill>
              </a:rPr>
              <a:t>Wellbeing, Safeguarding and Learning </a:t>
            </a:r>
            <a:r>
              <a:rPr lang="en-GB" altLang="en-US" b="1" dirty="0" smtClean="0">
                <a:solidFill>
                  <a:srgbClr val="002060"/>
                </a:solidFill>
              </a:rPr>
              <a:t>Support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7269" y="1392404"/>
            <a:ext cx="1035585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u="sng" dirty="0" smtClean="0"/>
              <a:t> </a:t>
            </a:r>
            <a:endParaRPr lang="en-GB" altLang="en-US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b="1" dirty="0"/>
              <a:t>Wellbeing and Safeguarding </a:t>
            </a:r>
            <a:r>
              <a:rPr lang="en-GB" altLang="en-US" sz="2400" dirty="0"/>
              <a:t>–</a:t>
            </a:r>
          </a:p>
          <a:p>
            <a:r>
              <a:rPr lang="en-GB" altLang="en-US" sz="2400" dirty="0" smtClean="0"/>
              <a:t>Key Contact - Paul Walker (Assistant </a:t>
            </a:r>
            <a:r>
              <a:rPr lang="en-GB" altLang="en-US" sz="2400" dirty="0" err="1" smtClean="0"/>
              <a:t>Headteacher</a:t>
            </a:r>
            <a:r>
              <a:rPr lang="en-GB" altLang="en-US" sz="2400" dirty="0" smtClean="0"/>
              <a:t> Safeguarding, Inclusion and Equality)</a:t>
            </a:r>
            <a:endParaRPr lang="en-GB" altLang="en-US" sz="2400" dirty="0"/>
          </a:p>
          <a:p>
            <a:endParaRPr lang="en-GB" altLang="en-US" sz="24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b="1" dirty="0"/>
              <a:t>Learning Support </a:t>
            </a:r>
            <a:r>
              <a:rPr lang="en-GB" altLang="en-US" sz="2400" dirty="0"/>
              <a:t>- </a:t>
            </a:r>
          </a:p>
          <a:p>
            <a:r>
              <a:rPr lang="en-GB" altLang="en-US" sz="2400" dirty="0"/>
              <a:t>Key contact: Anna Mehta (SENCO)</a:t>
            </a:r>
          </a:p>
          <a:p>
            <a:endParaRPr lang="en-GB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b="1" dirty="0"/>
              <a:t>Student </a:t>
            </a:r>
            <a:r>
              <a:rPr lang="en-GB" altLang="en-US" sz="2400" b="1" dirty="0" smtClean="0"/>
              <a:t>Wellbeing </a:t>
            </a:r>
            <a:r>
              <a:rPr lang="en-GB" altLang="en-US" sz="2400" dirty="0" smtClean="0"/>
              <a:t>- </a:t>
            </a:r>
            <a:r>
              <a:rPr lang="en-GB" altLang="en-US" sz="2400" dirty="0"/>
              <a:t>Social, Emotional and Mental Health needs</a:t>
            </a:r>
          </a:p>
          <a:p>
            <a:r>
              <a:rPr lang="en-GB" altLang="en-US" sz="2400" dirty="0" smtClean="0"/>
              <a:t>Key Contact: Ashleigh Stewart (School Social Worker and Wellbeing Leader)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8929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011" y="872204"/>
            <a:ext cx="10515600" cy="4639135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rgbClr val="002060"/>
                </a:solidFill>
              </a:rPr>
              <a:t>If unsure of how or who to contact, email the main office:</a:t>
            </a:r>
            <a:br>
              <a:rPr lang="en-GB" b="1" dirty="0" smtClean="0">
                <a:solidFill>
                  <a:srgbClr val="002060"/>
                </a:solidFill>
              </a:rPr>
            </a:br>
            <a:r>
              <a:rPr lang="en-GB" b="1" dirty="0">
                <a:solidFill>
                  <a:srgbClr val="002060"/>
                </a:solidFill>
              </a:rPr>
              <a:t/>
            </a:r>
            <a:br>
              <a:rPr lang="en-GB" b="1" dirty="0">
                <a:solidFill>
                  <a:srgbClr val="002060"/>
                </a:solidFill>
              </a:rPr>
            </a:br>
            <a:r>
              <a:rPr lang="en-GB" b="1" dirty="0" smtClean="0">
                <a:solidFill>
                  <a:srgbClr val="002060"/>
                </a:solidFill>
              </a:rPr>
              <a:t>office@fulford.york.sch.uk</a:t>
            </a:r>
            <a:br>
              <a:rPr lang="en-GB" b="1" dirty="0" smtClean="0">
                <a:solidFill>
                  <a:srgbClr val="002060"/>
                </a:solidFill>
              </a:rPr>
            </a:b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0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2575" t="60641" r="51038" b="13487"/>
          <a:stretch/>
        </p:blipFill>
        <p:spPr>
          <a:xfrm>
            <a:off x="5895975" y="111607"/>
            <a:ext cx="3776134" cy="18304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0175" t="15181" r="60417" b="11538"/>
          <a:stretch/>
        </p:blipFill>
        <p:spPr>
          <a:xfrm>
            <a:off x="5895975" y="2402449"/>
            <a:ext cx="5415325" cy="41432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6946" y="2095501"/>
            <a:ext cx="561313" cy="1104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32397" t="-493" r="19191" b="8359"/>
          <a:stretch/>
        </p:blipFill>
        <p:spPr>
          <a:xfrm>
            <a:off x="74814" y="0"/>
            <a:ext cx="5575355" cy="5968538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 rot="6746532">
            <a:off x="4447310" y="3506625"/>
            <a:ext cx="542925" cy="1123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14549" t="7072" r="15900" b="21146"/>
          <a:stretch/>
        </p:blipFill>
        <p:spPr>
          <a:xfrm>
            <a:off x="702640" y="328178"/>
            <a:ext cx="9895058" cy="574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8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421</Words>
  <Application>Microsoft Office PowerPoint</Application>
  <PresentationFormat>Widescreen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1_Office Theme</vt:lpstr>
      <vt:lpstr>Office Theme</vt:lpstr>
      <vt:lpstr>2_Office Theme</vt:lpstr>
      <vt:lpstr>Pastoral Information &amp; Support</vt:lpstr>
      <vt:lpstr>PowerPoint Presentation</vt:lpstr>
      <vt:lpstr>FULFORD WAY</vt:lpstr>
      <vt:lpstr>PowerPoint Presentation</vt:lpstr>
      <vt:lpstr>PowerPoint Presentation</vt:lpstr>
      <vt:lpstr>PowerPoint Presentation</vt:lpstr>
      <vt:lpstr>Wellbeing, Safeguarding and Learning Support</vt:lpstr>
      <vt:lpstr>If unsure of how or who to contact, email the main office:  office@fulford.york.sch.uk </vt:lpstr>
      <vt:lpstr>PowerPoint Presentation</vt:lpstr>
      <vt:lpstr>Working Together</vt:lpstr>
      <vt:lpstr>Lessons &amp; Report Cycle</vt:lpstr>
      <vt:lpstr>Some practical bits…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Pastoral Information &amp; Support</dc:title>
  <dc:creator>Chapman, Miss. F</dc:creator>
  <cp:lastModifiedBy>Chapman, Miss. F</cp:lastModifiedBy>
  <cp:revision>34</cp:revision>
  <dcterms:created xsi:type="dcterms:W3CDTF">2021-09-13T17:57:41Z</dcterms:created>
  <dcterms:modified xsi:type="dcterms:W3CDTF">2021-09-17T06:51:27Z</dcterms:modified>
</cp:coreProperties>
</file>