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handoutMasterIdLst>
    <p:handoutMasterId r:id="rId14"/>
  </p:handoutMasterIdLst>
  <p:sldIdLst>
    <p:sldId id="256" r:id="rId2"/>
    <p:sldId id="432" r:id="rId3"/>
    <p:sldId id="583" r:id="rId4"/>
    <p:sldId id="566" r:id="rId5"/>
    <p:sldId id="567" r:id="rId6"/>
    <p:sldId id="581" r:id="rId7"/>
    <p:sldId id="570" r:id="rId8"/>
    <p:sldId id="584" r:id="rId9"/>
    <p:sldId id="528" r:id="rId10"/>
    <p:sldId id="585" r:id="rId11"/>
    <p:sldId id="356" r:id="rId12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4" autoAdjust="0"/>
    <p:restoredTop sz="94646" autoAdjust="0"/>
  </p:normalViewPr>
  <p:slideViewPr>
    <p:cSldViewPr>
      <p:cViewPr varScale="1">
        <p:scale>
          <a:sx n="105" d="100"/>
          <a:sy n="105" d="100"/>
        </p:scale>
        <p:origin x="137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CC88E-B6FE-4788-A004-F697F67F9519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8"/>
            <a:ext cx="2944283" cy="4982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8"/>
            <a:ext cx="2944283" cy="4982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7E4F-3529-4354-818C-0F0CB45149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50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890" y="1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AE71A-0751-4B6D-AE65-73A07468A21F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3013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4" y="4779081"/>
            <a:ext cx="5436235" cy="391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4275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890" y="9434275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B18E2-CC85-4740-8A02-703B2B426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50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B18E2-CC85-4740-8A02-703B2B4264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70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B18E2-CC85-4740-8A02-703B2B4264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6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B18E2-CC85-4740-8A02-703B2B4264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25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CD10-275B-4528-BEDA-A007A370D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2FF2C-C595-4E0F-AA58-53B144099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0BCEB-71D6-4C64-A093-DF86A6D6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D55F8-1A4E-46BA-B9BC-E3A6D910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599E7-7AAE-4945-9C5E-F3B2BDD4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94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1515-A223-4F50-9B97-4577B0B9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C84C4-CA4F-4DC6-A763-6789A8CAD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11D6B-6687-406F-B43C-36C81669C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89018-1A99-4B2E-BDBC-0D6E4587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E306E-0CE9-4BA8-8939-F3EB06FE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19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0FF21-3518-4051-8E06-28809CDA2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6ACA0-6EFE-4479-B5E4-85DDB58C0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0424E-F5A4-4FB1-9384-AB3163FE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CD783-38FD-4CF5-A2E0-07891FAE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DE46B-4C28-49FA-ABC3-78F3AB11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57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3909-4CDE-4A0C-AF0A-83440849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39432-BBE9-4248-86D4-2DB09795B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8D841-104D-477A-AB06-4C6C115A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647A7-71D7-4585-BA3E-6164BD15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D4E9-1854-4D5E-A278-F47270D0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2" descr="Fulford Schoo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  <p:pic>
        <p:nvPicPr>
          <p:cNvPr id="8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5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06BF-5D5C-4825-8C03-A5C83A27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9BBD1-0FA1-41E9-B86A-B95E737AE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40EE9-CB7B-4B29-847F-EE866C16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B136D-1ADC-423A-A839-DC1FE8D6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598-C3E1-4735-8859-B781DE23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  <p:pic>
        <p:nvPicPr>
          <p:cNvPr id="8" name="Picture 2" descr="Fulford Scho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65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6CD6-9D1C-47D7-9256-8D90461DF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69B6A-7332-4455-8773-C0D4BCE04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EAF52-D620-4EDF-B6F3-91CE0D52D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1D74A-86D6-4759-A8EA-2CB75D9C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0731E-D0C9-43C3-B40D-2B3A1BE9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B6515-C20B-47D5-A943-EF809287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  <p:pic>
        <p:nvPicPr>
          <p:cNvPr id="9" name="Picture 2" descr="Fulford Scho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88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6A5A-FBEC-47DC-BCBE-FCC5A783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36AEE-70BA-4888-AE20-0C57D0AD9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ADC6-4DC7-4766-93A8-F6C1B0EDB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7EF2B-6292-4A28-B62F-4AB0179FC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F7FA3-84BE-4C8B-8B6F-3BB2E5846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DD11B9-6779-4870-9FE9-2FCDC82F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C4EE-35C6-4D9F-AA23-4C4CDDDB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926D62-B63C-49B5-B986-D779D071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  <p:pic>
        <p:nvPicPr>
          <p:cNvPr id="11" name="Picture 2" descr="Fulford Scho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488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20AE-4FEC-405A-B38F-8B587E6D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C569D-B41B-45BD-AA89-EF6942B23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861B0-F360-4C56-B3EB-16ED068C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9BA92-169A-4CB0-BE1F-AB43DE9D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  <p:pic>
        <p:nvPicPr>
          <p:cNvPr id="7" name="Picture 2" descr="Fulford Scho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42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EB361-B2A1-49A6-B62E-6775B94D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0134A-46CC-418A-A962-538F5311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D33FA-C82E-420E-BCE2-A485ED1E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  <p:pic>
        <p:nvPicPr>
          <p:cNvPr id="6" name="Picture 2" descr="Fulford Schoo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84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4C2C-27C3-4F09-9AAE-2D7381B8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E80F-EE6A-4225-B2D3-B08E5EE8D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8B15C-C501-4CD0-AA6D-5EF42FB1B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C9081-2A78-426C-A81D-979C1F1F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EFA12-4CE6-4F3A-AA48-96723EE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7D48B-CD42-4D95-8736-3987B0F3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2" descr="Fulford Schoo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41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F4AD-664A-44BD-BB7F-5399D13E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989052-1BB8-430A-A846-B6FF642F9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C30AC-0822-4EAA-B6B2-6B0E8943A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36C81-C9EB-494B-ADCF-DE918292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15F01-4EA4-4BA3-9F61-CB6C13F2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3047-CAC4-4DC5-B0C3-1B5089E8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93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6E68F-B060-4C57-85A7-B203C3D0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2B5D0-934D-4094-8EE1-37D6E107A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14304-BDB5-4A5D-9402-08F20DC92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FCC7-956F-4A5A-8E4A-884AE01D8B1B}" type="datetimeFigureOut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9CA71-21A7-4C6C-94F1-51124A68E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11B25-5034-4E9E-9D8A-E335D1D43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C5546-9B13-4316-8462-34F3107C9B7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2" descr="Fulford School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5877622"/>
            <a:ext cx="4454434" cy="980378"/>
          </a:xfrm>
          <a:prstGeom prst="rect">
            <a:avLst/>
          </a:prstGeom>
          <a:noFill/>
        </p:spPr>
      </p:pic>
      <p:pic>
        <p:nvPicPr>
          <p:cNvPr id="8" name="Picture 4" descr="South York Multi Academy Trus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6009321"/>
            <a:ext cx="2514599" cy="848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14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whartond@Fulford.york.sch.uk" TargetMode="External"/><Relationship Id="rId2" Type="http://schemas.openxmlformats.org/officeDocument/2006/relationships/hyperlink" Target="mailto:chapmanf@Fulford.york.sch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mailto:lynns@Fulford.york.sch.u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2955" y="1122302"/>
            <a:ext cx="5370815" cy="573569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5"/>
          <a:stretch/>
        </p:blipFill>
        <p:spPr>
          <a:xfrm flipH="1">
            <a:off x="0" y="1122301"/>
            <a:ext cx="9144000" cy="5750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9" y="5661248"/>
            <a:ext cx="4570558" cy="1080119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4800" b="1" kern="1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FULFORD SCHOOL</a:t>
            </a:r>
            <a:endParaRPr lang="en-US" sz="48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07030" y="476672"/>
            <a:ext cx="3604268" cy="43924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5400" dirty="0">
                <a:solidFill>
                  <a:srgbClr val="0070C0"/>
                </a:solidFill>
              </a:rPr>
              <a:t>H</a:t>
            </a:r>
            <a:r>
              <a:rPr lang="en-US" sz="5400" dirty="0">
                <a:solidFill>
                  <a:srgbClr val="C00000"/>
                </a:solidFill>
              </a:rPr>
              <a:t>onesty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5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mpathy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dirty="0">
                <a:solidFill>
                  <a:srgbClr val="0070C0"/>
                </a:solidFill>
              </a:rPr>
              <a:t>A</a:t>
            </a:r>
            <a:r>
              <a:rPr lang="en-US" sz="5400" dirty="0">
                <a:solidFill>
                  <a:srgbClr val="C00000"/>
                </a:solidFill>
              </a:rPr>
              <a:t>mbition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5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espect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dirty="0">
                <a:solidFill>
                  <a:srgbClr val="0070C0"/>
                </a:solidFill>
              </a:rPr>
              <a:t>T</a:t>
            </a:r>
            <a:r>
              <a:rPr lang="en-US" sz="5400" dirty="0">
                <a:solidFill>
                  <a:srgbClr val="C00000"/>
                </a:solidFill>
              </a:rPr>
              <a:t>olerance</a:t>
            </a:r>
            <a:endParaRPr lang="en-US" sz="5400" kern="1200" dirty="0">
              <a:solidFill>
                <a:srgbClr val="C00000"/>
              </a:solidFill>
            </a:endParaRPr>
          </a:p>
        </p:txBody>
      </p:sp>
      <p:sp>
        <p:nvSpPr>
          <p:cNvPr id="15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441" y="1608355"/>
            <a:ext cx="4570559" cy="5249645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2C5E0-6809-4BCA-8B71-88C761ED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681" y="2862923"/>
            <a:ext cx="3463967" cy="31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/>
              <a:t>Questions/concerns</a:t>
            </a:r>
            <a:endParaRPr lang="en-GB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4824"/>
            <a:ext cx="8263830" cy="4351338"/>
          </a:xfrm>
        </p:spPr>
        <p:txBody>
          <a:bodyPr/>
          <a:lstStyle/>
          <a:p>
            <a:r>
              <a:rPr lang="en-GB" dirty="0" smtClean="0"/>
              <a:t>Head of year – Fay Chapman (</a:t>
            </a:r>
            <a:r>
              <a:rPr lang="en-GB" dirty="0" smtClean="0">
                <a:hlinkClick r:id="rId2"/>
              </a:rPr>
              <a:t>chapmanf@Fulford.york.sch.uk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Assistant head of year Dean Wharton (</a:t>
            </a:r>
            <a:r>
              <a:rPr lang="en-GB" dirty="0" smtClean="0">
                <a:hlinkClick r:id="rId3"/>
              </a:rPr>
              <a:t>whartond@Fulford.york.sch.uk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Progress leader – Sam Lynn (</a:t>
            </a:r>
            <a:r>
              <a:rPr lang="en-GB" dirty="0" smtClean="0">
                <a:hlinkClick r:id="rId4"/>
              </a:rPr>
              <a:t>lynns@Fulford.york.sch.uk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208" y="3717032"/>
            <a:ext cx="2205789" cy="20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2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2955" y="1122302"/>
            <a:ext cx="5370815" cy="573569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5"/>
          <a:stretch/>
        </p:blipFill>
        <p:spPr>
          <a:xfrm flipH="1">
            <a:off x="0" y="1122301"/>
            <a:ext cx="9144000" cy="5750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9" y="5661248"/>
            <a:ext cx="4570558" cy="1080119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48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FULFORD SCHOOL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07030" y="476672"/>
            <a:ext cx="3604268" cy="43924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5400" dirty="0">
                <a:solidFill>
                  <a:srgbClr val="0070C0"/>
                </a:solidFill>
              </a:rPr>
              <a:t>H</a:t>
            </a:r>
            <a:r>
              <a:rPr lang="en-US" sz="5400" dirty="0">
                <a:solidFill>
                  <a:srgbClr val="C00000"/>
                </a:solidFill>
              </a:rPr>
              <a:t>onesty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5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mpathy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dirty="0">
                <a:solidFill>
                  <a:srgbClr val="0070C0"/>
                </a:solidFill>
              </a:rPr>
              <a:t>A</a:t>
            </a:r>
            <a:r>
              <a:rPr lang="en-US" sz="5400" dirty="0">
                <a:solidFill>
                  <a:srgbClr val="C00000"/>
                </a:solidFill>
              </a:rPr>
              <a:t>mbition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5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espect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5400" dirty="0">
                <a:solidFill>
                  <a:srgbClr val="0070C0"/>
                </a:solidFill>
              </a:rPr>
              <a:t>T</a:t>
            </a:r>
            <a:r>
              <a:rPr lang="en-US" sz="5400" dirty="0">
                <a:solidFill>
                  <a:srgbClr val="C00000"/>
                </a:solidFill>
              </a:rPr>
              <a:t>olerance</a:t>
            </a:r>
            <a:endParaRPr lang="en-US" sz="5400" kern="1200" dirty="0">
              <a:solidFill>
                <a:srgbClr val="C00000"/>
              </a:solidFill>
            </a:endParaRPr>
          </a:p>
        </p:txBody>
      </p:sp>
      <p:sp>
        <p:nvSpPr>
          <p:cNvPr id="15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441" y="1608355"/>
            <a:ext cx="4570559" cy="5249645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2C5E0-6809-4BCA-8B71-88C761ED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681" y="2862923"/>
            <a:ext cx="3463967" cy="31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607219"/>
            <a:ext cx="6858000" cy="23876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Rewards and Sanctions routines 2019+20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89178" y="1518655"/>
            <a:ext cx="8604448" cy="2952328"/>
          </a:xfrm>
        </p:spPr>
        <p:txBody>
          <a:bodyPr>
            <a:noAutofit/>
          </a:bodyPr>
          <a:lstStyle/>
          <a:p>
            <a:r>
              <a:rPr lang="en-GB" sz="7200" dirty="0" smtClean="0"/>
              <a:t>Homework support</a:t>
            </a:r>
          </a:p>
          <a:p>
            <a:endParaRPr lang="en-GB" sz="4400" dirty="0" smtClean="0"/>
          </a:p>
          <a:p>
            <a:r>
              <a:rPr lang="en-GB" sz="4400" dirty="0" smtClean="0"/>
              <a:t>Mr Lynn (progress leader)</a:t>
            </a:r>
          </a:p>
          <a:p>
            <a:endParaRPr lang="en-GB" sz="4000" dirty="0" smtClean="0"/>
          </a:p>
          <a:p>
            <a:r>
              <a:rPr lang="en-GB" sz="4000" dirty="0" smtClean="0"/>
              <a:t>September 2021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328" y="188640"/>
            <a:ext cx="1369298" cy="15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8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77" y="188640"/>
            <a:ext cx="7886700" cy="1325563"/>
          </a:xfrm>
        </p:spPr>
        <p:txBody>
          <a:bodyPr>
            <a:normAutofit/>
          </a:bodyPr>
          <a:lstStyle/>
          <a:p>
            <a:r>
              <a:rPr lang="en-GB" sz="4400" dirty="0" smtClean="0">
                <a:latin typeface="+mn-lt"/>
              </a:rPr>
              <a:t>Homework – why bother?</a:t>
            </a:r>
            <a:endParaRPr lang="en-GB" sz="4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47113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dirty="0"/>
          </a:p>
          <a:p>
            <a:r>
              <a:rPr lang="en-GB" sz="1800" dirty="0" smtClean="0"/>
              <a:t>‬Reports conducted found </a:t>
            </a:r>
            <a:r>
              <a:rPr lang="en-GB" sz="1800" dirty="0"/>
              <a:t>that the completion of homework at secondary level can add on an additional 5‭ ‬months‭ ‬progress onto a child’s learning</a:t>
            </a:r>
            <a:r>
              <a:rPr lang="en-GB" sz="1800" dirty="0" smtClean="0"/>
              <a:t>‭.‭ </a:t>
            </a:r>
          </a:p>
          <a:p>
            <a:pPr marL="0" indent="0" algn="r">
              <a:buNone/>
            </a:pPr>
            <a:r>
              <a:rPr lang="en-GB" sz="1800" dirty="0" smtClean="0"/>
              <a:t>(</a:t>
            </a:r>
            <a:r>
              <a:rPr lang="en-GB" sz="1800" dirty="0"/>
              <a:t>‬</a:t>
            </a:r>
            <a:r>
              <a:rPr lang="en-GB" sz="1800" dirty="0" smtClean="0"/>
              <a:t>Education Endowment Foundation‭</a:t>
            </a:r>
            <a:r>
              <a:rPr lang="en-GB" sz="1800" dirty="0"/>
              <a:t>, ‬2016‭</a:t>
            </a:r>
            <a:r>
              <a:rPr lang="en-GB" sz="1800" dirty="0" smtClean="0"/>
              <a:t>)</a:t>
            </a:r>
          </a:p>
          <a:p>
            <a:pPr marL="0" indent="0" algn="r">
              <a:buNone/>
            </a:pPr>
            <a:endParaRPr lang="en-GB" sz="1800" dirty="0" smtClean="0"/>
          </a:p>
          <a:p>
            <a:r>
              <a:rPr lang="en-GB" sz="1800" dirty="0" smtClean="0"/>
              <a:t>Research </a:t>
            </a:r>
            <a:r>
              <a:rPr lang="en-GB" sz="1800" dirty="0"/>
              <a:t>that focuses on the link between homework and academic achievement we see that homework does in fact have a positive impact on students’‭ ‬</a:t>
            </a:r>
            <a:r>
              <a:rPr lang="en-GB" sz="1800" dirty="0" smtClean="0"/>
              <a:t>grade. 						                                                                                                        (Sharp 2002)</a:t>
            </a:r>
          </a:p>
          <a:p>
            <a:pPr marL="0" indent="0">
              <a:buNone/>
            </a:pPr>
            <a:endParaRPr lang="en-GB" sz="1800" dirty="0"/>
          </a:p>
          <a:p>
            <a:pPr defTabSz="709613"/>
            <a:r>
              <a:rPr lang="en-GB" sz="1800" dirty="0" smtClean="0"/>
              <a:t>Homework </a:t>
            </a:r>
            <a:r>
              <a:rPr lang="en-GB" sz="1800" dirty="0"/>
              <a:t>can help to improve relationships between parents </a:t>
            </a:r>
            <a:r>
              <a:rPr lang="en-GB" sz="1800" dirty="0" smtClean="0"/>
              <a:t>and students, </a:t>
            </a:r>
            <a:r>
              <a:rPr lang="en-GB" sz="1800" dirty="0"/>
              <a:t>‬bringing them‭ ‬‘closer together to enjoy learning and </a:t>
            </a:r>
            <a:r>
              <a:rPr lang="en-GB" sz="1800" dirty="0" smtClean="0"/>
              <a:t>exchange ideas</a:t>
            </a:r>
            <a:r>
              <a:rPr lang="en-GB" sz="1800" dirty="0"/>
              <a:t>’</a:t>
            </a:r>
            <a:r>
              <a:rPr lang="en-GB" sz="1800" dirty="0" smtClean="0"/>
              <a:t>‭.												       (</a:t>
            </a:r>
            <a:r>
              <a:rPr lang="nl-NL" sz="1800" dirty="0" smtClean="0"/>
              <a:t>Epstein</a:t>
            </a:r>
            <a:r>
              <a:rPr lang="nl-NL" sz="1800" dirty="0"/>
              <a:t>‭ ‬&amp;‭ ‬Van‭ ‬Voorhis </a:t>
            </a:r>
            <a:r>
              <a:rPr lang="nl-NL" sz="1800" dirty="0" smtClean="0"/>
              <a:t>2001)</a:t>
            </a:r>
          </a:p>
          <a:p>
            <a:pPr marL="0" indent="0" defTabSz="709613">
              <a:buNone/>
            </a:pPr>
            <a:endParaRPr lang="nl-NL" sz="1800" dirty="0" smtClean="0"/>
          </a:p>
          <a:p>
            <a:pPr defTabSz="709613"/>
            <a:r>
              <a:rPr lang="en-GB" sz="1800" dirty="0" smtClean="0"/>
              <a:t>Homework </a:t>
            </a:r>
            <a:r>
              <a:rPr lang="en-GB" sz="1800" dirty="0"/>
              <a:t>has a fundamental part to play in the learning process‭ ‬‘and paving the way to students becoming independent learners’‭. </a:t>
            </a:r>
            <a:r>
              <a:rPr lang="en-GB" sz="1800" dirty="0" smtClean="0"/>
              <a:t>‬ (Sherrington</a:t>
            </a:r>
            <a:r>
              <a:rPr lang="en-GB" sz="1800" dirty="0"/>
              <a:t>‭ </a:t>
            </a:r>
            <a:r>
              <a:rPr lang="en-GB" sz="1800" dirty="0" smtClean="0"/>
              <a:t>‬2012‭</a:t>
            </a:r>
            <a:r>
              <a:rPr lang="en-GB" sz="1800" dirty="0"/>
              <a:t>)</a:t>
            </a:r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88640"/>
            <a:ext cx="1344737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6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27584" y="548680"/>
            <a:ext cx="7920880" cy="1495328"/>
            <a:chOff x="827584" y="548680"/>
            <a:chExt cx="7920880" cy="1495328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692696"/>
              <a:ext cx="727280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4400" dirty="0"/>
                <a:t>Homework expectations</a:t>
              </a:r>
              <a:r>
                <a:rPr lang="en-GB" dirty="0"/>
                <a:t/>
              </a:r>
              <a:br>
                <a:rPr lang="en-GB" dirty="0"/>
              </a:br>
              <a:endParaRPr lang="en-GB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4296" t="6" r="1206"/>
            <a:stretch/>
          </p:blipFill>
          <p:spPr>
            <a:xfrm>
              <a:off x="7164288" y="548680"/>
              <a:ext cx="1584176" cy="149532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584" y="2218888"/>
            <a:ext cx="7272808" cy="1426136"/>
            <a:chOff x="827584" y="2218888"/>
            <a:chExt cx="7272808" cy="1426136"/>
          </a:xfrm>
        </p:grpSpPr>
        <p:sp>
          <p:nvSpPr>
            <p:cNvPr id="8" name="TextBox 7"/>
            <p:cNvSpPr txBox="1"/>
            <p:nvPr/>
          </p:nvSpPr>
          <p:spPr>
            <a:xfrm>
              <a:off x="827584" y="2348880"/>
              <a:ext cx="727280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4400" dirty="0"/>
                <a:t>Homework </a:t>
              </a:r>
              <a:r>
                <a:rPr lang="en-GB" sz="4400" dirty="0" smtClean="0"/>
                <a:t>support</a:t>
              </a:r>
              <a:r>
                <a:rPr lang="en-GB" dirty="0"/>
                <a:t/>
              </a:r>
              <a:br>
                <a:rPr lang="en-GB" dirty="0"/>
              </a:br>
              <a:endParaRPr lang="en-GB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152" y="2218888"/>
              <a:ext cx="1450445" cy="1426136"/>
            </a:xfrm>
            <a:prstGeom prst="ellipse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99592" y="3848456"/>
            <a:ext cx="7272808" cy="1892576"/>
            <a:chOff x="899592" y="3848456"/>
            <a:chExt cx="7272808" cy="1892576"/>
          </a:xfrm>
        </p:grpSpPr>
        <p:sp>
          <p:nvSpPr>
            <p:cNvPr id="9" name="TextBox 8"/>
            <p:cNvSpPr txBox="1"/>
            <p:nvPr/>
          </p:nvSpPr>
          <p:spPr>
            <a:xfrm>
              <a:off x="899592" y="4221088"/>
              <a:ext cx="727280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4400" dirty="0"/>
                <a:t>Homework </a:t>
              </a:r>
              <a:r>
                <a:rPr lang="en-GB" sz="4400" dirty="0" smtClean="0"/>
                <a:t>rewards</a:t>
              </a:r>
              <a:r>
                <a:rPr lang="en-GB" dirty="0"/>
                <a:t/>
              </a:r>
              <a:br>
                <a:rPr lang="en-GB" dirty="0"/>
              </a:br>
              <a:endParaRPr lang="en-GB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5600" y="3848456"/>
              <a:ext cx="1867099" cy="1892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7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584" y="548680"/>
            <a:ext cx="7920880" cy="1495328"/>
            <a:chOff x="827584" y="548680"/>
            <a:chExt cx="7920880" cy="1495328"/>
          </a:xfrm>
        </p:grpSpPr>
        <p:sp>
          <p:nvSpPr>
            <p:cNvPr id="6" name="TextBox 5"/>
            <p:cNvSpPr txBox="1"/>
            <p:nvPr/>
          </p:nvSpPr>
          <p:spPr>
            <a:xfrm>
              <a:off x="827584" y="692696"/>
              <a:ext cx="727280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/>
                <a:t>Homework expectations</a:t>
              </a:r>
              <a:r>
                <a:rPr lang="en-GB" dirty="0"/>
                <a:t/>
              </a:r>
              <a:br>
                <a:rPr lang="en-GB" dirty="0"/>
              </a:br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296" t="6" r="1206"/>
            <a:stretch/>
          </p:blipFill>
          <p:spPr>
            <a:xfrm>
              <a:off x="7164288" y="548680"/>
              <a:ext cx="1584176" cy="1495328"/>
            </a:xfrm>
            <a:prstGeom prst="rect">
              <a:avLst/>
            </a:prstGeom>
          </p:spPr>
        </p:pic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1560" y="2636912"/>
            <a:ext cx="7886700" cy="4351338"/>
          </a:xfrm>
        </p:spPr>
        <p:txBody>
          <a:bodyPr/>
          <a:lstStyle/>
          <a:p>
            <a:r>
              <a:rPr lang="en-GB" dirty="0" smtClean="0"/>
              <a:t>For </a:t>
            </a:r>
            <a:r>
              <a:rPr lang="en-GB" dirty="0"/>
              <a:t>curriculum areas that have </a:t>
            </a:r>
            <a:r>
              <a:rPr lang="en-GB" b="1" dirty="0"/>
              <a:t>more than one lesson </a:t>
            </a:r>
            <a:r>
              <a:rPr lang="en-GB" b="1" dirty="0" smtClean="0"/>
              <a:t>a week</a:t>
            </a:r>
            <a:r>
              <a:rPr lang="en-GB" dirty="0"/>
              <a:t>, homework is set </a:t>
            </a:r>
            <a:r>
              <a:rPr lang="en-GB" b="1" dirty="0"/>
              <a:t>once a week</a:t>
            </a:r>
            <a:r>
              <a:rPr lang="en-GB" dirty="0"/>
              <a:t>. </a:t>
            </a:r>
          </a:p>
          <a:p>
            <a:r>
              <a:rPr lang="en-GB" dirty="0"/>
              <a:t>For curriculum areas that have </a:t>
            </a:r>
            <a:r>
              <a:rPr lang="en-GB" b="1" dirty="0"/>
              <a:t>one lesson a week</a:t>
            </a:r>
            <a:r>
              <a:rPr lang="en-GB" dirty="0"/>
              <a:t>, homework is set </a:t>
            </a:r>
            <a:r>
              <a:rPr lang="en-GB" b="1" dirty="0"/>
              <a:t>once a fortnight</a:t>
            </a:r>
            <a:r>
              <a:rPr lang="en-GB" dirty="0"/>
              <a:t>. </a:t>
            </a:r>
          </a:p>
          <a:p>
            <a:r>
              <a:rPr lang="en-GB" dirty="0"/>
              <a:t>In Years </a:t>
            </a:r>
            <a:r>
              <a:rPr lang="en-GB" dirty="0" smtClean="0"/>
              <a:t>7, </a:t>
            </a:r>
            <a:r>
              <a:rPr lang="en-GB" dirty="0"/>
              <a:t>a piece of homework should last approximately </a:t>
            </a:r>
            <a:r>
              <a:rPr lang="en-GB" b="1" dirty="0"/>
              <a:t>30 minutes</a:t>
            </a:r>
            <a:r>
              <a:rPr lang="en-GB" dirty="0"/>
              <a:t>. This time may lengthen during these year as students mature and progress through the key stage</a:t>
            </a:r>
            <a:r>
              <a:rPr lang="en-GB" dirty="0" smtClean="0"/>
              <a:t>.</a:t>
            </a:r>
          </a:p>
          <a:p>
            <a:r>
              <a:rPr lang="en-GB" dirty="0" smtClean="0"/>
              <a:t>Rewards/sanctions…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4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5576" y="548680"/>
            <a:ext cx="7272808" cy="1426136"/>
            <a:chOff x="827584" y="2218888"/>
            <a:chExt cx="7272808" cy="14261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2348880"/>
              <a:ext cx="727280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/>
                <a:t>Homework </a:t>
              </a:r>
              <a:r>
                <a:rPr lang="en-GB" sz="4400" dirty="0" smtClean="0"/>
                <a:t>support</a:t>
              </a:r>
              <a:r>
                <a:rPr lang="en-GB" dirty="0"/>
                <a:t/>
              </a:r>
              <a:br>
                <a:rPr lang="en-GB" dirty="0"/>
              </a:br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0152" y="2218888"/>
              <a:ext cx="1450445" cy="1426136"/>
            </a:xfrm>
            <a:prstGeom prst="ellipse">
              <a:avLst/>
            </a:prstGeom>
          </p:spPr>
        </p:pic>
      </p:grpSp>
      <p:sp>
        <p:nvSpPr>
          <p:cNvPr id="9" name="Content Placeholder 7"/>
          <p:cNvSpPr>
            <a:spLocks noGrp="1"/>
          </p:cNvSpPr>
          <p:nvPr>
            <p:ph idx="1"/>
          </p:nvPr>
        </p:nvSpPr>
        <p:spPr>
          <a:xfrm>
            <a:off x="539552" y="1942824"/>
            <a:ext cx="7886700" cy="4351338"/>
          </a:xfrm>
        </p:spPr>
        <p:txBody>
          <a:bodyPr>
            <a:normAutofit/>
          </a:bodyPr>
          <a:lstStyle/>
          <a:p>
            <a:r>
              <a:rPr lang="en-GB" sz="1800" dirty="0" smtClean="0"/>
              <a:t>Homework club – a 20 min homework club will run every Friday lunchtime in G7 (computer room with a printer). 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 smtClean="0"/>
              <a:t>This will allow students to access class charts and print of any worksheets for the weekend etc.</a:t>
            </a:r>
          </a:p>
          <a:p>
            <a:endParaRPr lang="en-GB" sz="1800" dirty="0" smtClean="0"/>
          </a:p>
          <a:p>
            <a:r>
              <a:rPr lang="en-GB" sz="1800" dirty="0" smtClean="0"/>
              <a:t>Resource centre – (Mr Bailey)</a:t>
            </a:r>
          </a:p>
          <a:p>
            <a:endParaRPr lang="en-GB" sz="1800" dirty="0" smtClean="0"/>
          </a:p>
          <a:p>
            <a:r>
              <a:rPr lang="en-GB" sz="1800" dirty="0" smtClean="0"/>
              <a:t>QR Code – Curriculum leaders have sent a list of suitable homework websites which can be accessed via the QR codes printed around the room (please scan to use).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747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15616" y="116632"/>
            <a:ext cx="7272808" cy="1892576"/>
            <a:chOff x="899592" y="3848456"/>
            <a:chExt cx="7272808" cy="1892576"/>
          </a:xfrm>
        </p:grpSpPr>
        <p:sp>
          <p:nvSpPr>
            <p:cNvPr id="8" name="TextBox 7"/>
            <p:cNvSpPr txBox="1"/>
            <p:nvPr/>
          </p:nvSpPr>
          <p:spPr>
            <a:xfrm>
              <a:off x="899592" y="4221088"/>
              <a:ext cx="727280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/>
                <a:t>Homework </a:t>
              </a:r>
              <a:r>
                <a:rPr lang="en-GB" sz="4400" dirty="0" smtClean="0"/>
                <a:t>rewards</a:t>
              </a:r>
              <a:r>
                <a:rPr lang="en-GB" dirty="0"/>
                <a:t/>
              </a:r>
              <a:br>
                <a:rPr lang="en-GB" dirty="0"/>
              </a:br>
              <a:endParaRPr lang="en-GB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5600" y="3848456"/>
              <a:ext cx="1867099" cy="1892576"/>
            </a:xfrm>
            <a:prstGeom prst="rect">
              <a:avLst/>
            </a:prstGeom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23528" y="1915216"/>
            <a:ext cx="8568952" cy="483619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If students successfully complete work to a suitable standard they will receive a positive ‘homework positive’ via class charts.</a:t>
            </a:r>
          </a:p>
          <a:p>
            <a:endParaRPr lang="en-GB" sz="2000" dirty="0" smtClean="0"/>
          </a:p>
          <a:p>
            <a:r>
              <a:rPr lang="en-GB" sz="2000" dirty="0" smtClean="0"/>
              <a:t>If homework isn’t completed without good reason a ‘homework negative’ will be issued via class charts. </a:t>
            </a:r>
          </a:p>
          <a:p>
            <a:endParaRPr lang="en-GB" sz="1800" dirty="0" smtClean="0"/>
          </a:p>
          <a:p>
            <a:r>
              <a:rPr lang="en-GB" sz="2000" dirty="0" smtClean="0"/>
              <a:t>Chocolate Friday: Students that receive 3 positives for a combination of:</a:t>
            </a:r>
          </a:p>
          <a:p>
            <a:pPr marL="0" indent="0">
              <a:buNone/>
            </a:pPr>
            <a:r>
              <a:rPr lang="en-GB" sz="2000" dirty="0" smtClean="0"/>
              <a:t> 	- Homework, 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- effort 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- half-terms progress focus </a:t>
            </a:r>
            <a:r>
              <a:rPr lang="en-GB" sz="1050" dirty="0" smtClean="0"/>
              <a:t>(</a:t>
            </a:r>
            <a:r>
              <a:rPr lang="en-GB" sz="1050" i="1" dirty="0" smtClean="0"/>
              <a:t>independence, organisation, reflection, teamwork, creativity, resilience</a:t>
            </a:r>
            <a:r>
              <a:rPr lang="en-GB" sz="1050" dirty="0" smtClean="0"/>
              <a:t>)</a:t>
            </a:r>
            <a:r>
              <a:rPr lang="en-GB" sz="2000" dirty="0" smtClean="0"/>
              <a:t> </a:t>
            </a:r>
          </a:p>
          <a:p>
            <a:pPr marL="265113" indent="-265113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</a:t>
            </a:r>
            <a:r>
              <a:rPr lang="en-GB" sz="2000" dirty="0"/>
              <a:t>w</a:t>
            </a:r>
            <a:r>
              <a:rPr lang="en-GB" sz="2000" dirty="0" smtClean="0"/>
              <a:t>ill receive a chocolate Friday nomination for a chance to win a chocolate bar.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053" t="28300" r="9050" b="55452"/>
          <a:stretch/>
        </p:blipFill>
        <p:spPr>
          <a:xfrm>
            <a:off x="2699793" y="4320721"/>
            <a:ext cx="598368" cy="692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623" t="46349" r="65543" b="39315"/>
          <a:stretch/>
        </p:blipFill>
        <p:spPr>
          <a:xfrm>
            <a:off x="3419872" y="4320720"/>
            <a:ext cx="598368" cy="692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371" t="45504" r="57640" b="38248"/>
          <a:stretch/>
        </p:blipFill>
        <p:spPr>
          <a:xfrm>
            <a:off x="4139951" y="4320720"/>
            <a:ext cx="622408" cy="692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623" t="46349" r="65543" b="39315"/>
          <a:stretch/>
        </p:blipFill>
        <p:spPr>
          <a:xfrm>
            <a:off x="5292080" y="2204864"/>
            <a:ext cx="598368" cy="692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7162" t="16920" r="65885" b="65824"/>
          <a:stretch/>
        </p:blipFill>
        <p:spPr>
          <a:xfrm>
            <a:off x="3551855" y="3231055"/>
            <a:ext cx="598368" cy="7101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06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eel of Names _ Random name picker - Google Chrome 2020-11-24 19-01-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800" t="17152" r="25500"/>
          <a:stretch/>
        </p:blipFill>
        <p:spPr>
          <a:xfrm>
            <a:off x="1187624" y="188640"/>
            <a:ext cx="6275515" cy="5405284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48" y="4293096"/>
            <a:ext cx="2278652" cy="16794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29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737"/>
            <a:ext cx="7886700" cy="1325563"/>
          </a:xfrm>
        </p:spPr>
        <p:txBody>
          <a:bodyPr/>
          <a:lstStyle/>
          <a:p>
            <a:r>
              <a:rPr lang="en-GB" b="1" dirty="0" smtClean="0"/>
              <a:t>QR Code for year 7 homework resources: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052736"/>
            <a:ext cx="47525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503</Words>
  <Application>Microsoft Office PowerPoint</Application>
  <PresentationFormat>On-screen Show (4:3)</PresentationFormat>
  <Paragraphs>64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FULFORD SCHOOL</vt:lpstr>
      <vt:lpstr>Rewards and Sanctions routines 2019+20</vt:lpstr>
      <vt:lpstr>Homework – why bother?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QR Code for year 7 homework resources:</vt:lpstr>
      <vt:lpstr>Questions/concerns</vt:lpstr>
      <vt:lpstr>FULFORD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Fulford School</dc:title>
  <dc:creator>stephen Lewis</dc:creator>
  <cp:lastModifiedBy>Lynn, Mr. S</cp:lastModifiedBy>
  <cp:revision>197</cp:revision>
  <cp:lastPrinted>2021-09-06T06:06:20Z</cp:lastPrinted>
  <dcterms:created xsi:type="dcterms:W3CDTF">2019-09-01T11:18:22Z</dcterms:created>
  <dcterms:modified xsi:type="dcterms:W3CDTF">2021-09-17T08:53:00Z</dcterms:modified>
</cp:coreProperties>
</file>