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6" r:id="rId9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FFFF"/>
    <a:srgbClr val="33CCCC"/>
    <a:srgbClr val="66CCFF"/>
    <a:srgbClr val="FFFFFF"/>
    <a:srgbClr val="99FF33"/>
    <a:srgbClr val="66FF33"/>
    <a:srgbClr val="FF99CC"/>
    <a:srgbClr val="FF6600"/>
    <a:srgbClr val="E98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777E86-C3E0-45CA-907A-D9AE826404BF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468565D8-B03E-44A3-B6C2-7CF4FFB0B8DB}">
      <dgm:prSet phldrT="[Text]"/>
      <dgm:spPr/>
      <dgm:t>
        <a:bodyPr/>
        <a:lstStyle/>
        <a:p>
          <a:r>
            <a:rPr lang="en-US" dirty="0" smtClean="0"/>
            <a:t>Key stage 3</a:t>
          </a:r>
          <a:endParaRPr lang="en-US" dirty="0"/>
        </a:p>
      </dgm:t>
    </dgm:pt>
    <dgm:pt modelId="{D334DF2F-57F7-4296-9528-4DFAD02C1203}" type="parTrans" cxnId="{30324B0D-B8C5-4B55-94F3-F489F962474A}">
      <dgm:prSet/>
      <dgm:spPr/>
      <dgm:t>
        <a:bodyPr/>
        <a:lstStyle/>
        <a:p>
          <a:endParaRPr lang="en-US"/>
        </a:p>
      </dgm:t>
    </dgm:pt>
    <dgm:pt modelId="{945D8880-08F2-4BA8-88BD-5731DBD1DF50}" type="sibTrans" cxnId="{30324B0D-B8C5-4B55-94F3-F489F962474A}">
      <dgm:prSet/>
      <dgm:spPr/>
      <dgm:t>
        <a:bodyPr/>
        <a:lstStyle/>
        <a:p>
          <a:endParaRPr lang="en-US"/>
        </a:p>
      </dgm:t>
    </dgm:pt>
    <dgm:pt modelId="{2405F204-AA85-4E08-8EB0-6A7EA50E1276}">
      <dgm:prSet phldrT="[Text]"/>
      <dgm:spPr/>
      <dgm:t>
        <a:bodyPr/>
        <a:lstStyle/>
        <a:p>
          <a:r>
            <a:rPr lang="en-US" dirty="0" smtClean="0"/>
            <a:t>Key stage 4</a:t>
          </a:r>
          <a:endParaRPr lang="en-US" dirty="0"/>
        </a:p>
      </dgm:t>
    </dgm:pt>
    <dgm:pt modelId="{7E53D155-5D49-4161-B2E4-A993A91C720E}" type="parTrans" cxnId="{3EECA5B4-4BE1-4474-9F23-B0FE4859AA7D}">
      <dgm:prSet/>
      <dgm:spPr/>
      <dgm:t>
        <a:bodyPr/>
        <a:lstStyle/>
        <a:p>
          <a:endParaRPr lang="en-US"/>
        </a:p>
      </dgm:t>
    </dgm:pt>
    <dgm:pt modelId="{2298FB6A-B9BF-45C1-84C6-E3EF6D391D96}" type="sibTrans" cxnId="{3EECA5B4-4BE1-4474-9F23-B0FE4859AA7D}">
      <dgm:prSet/>
      <dgm:spPr/>
      <dgm:t>
        <a:bodyPr/>
        <a:lstStyle/>
        <a:p>
          <a:endParaRPr lang="en-US"/>
        </a:p>
      </dgm:t>
    </dgm:pt>
    <dgm:pt modelId="{D707FF4E-61AA-4EFB-ACE1-655D9B8449AE}">
      <dgm:prSet phldrT="[Text]"/>
      <dgm:spPr/>
      <dgm:t>
        <a:bodyPr/>
        <a:lstStyle/>
        <a:p>
          <a:r>
            <a:rPr lang="en-US" dirty="0" smtClean="0"/>
            <a:t>Key stage 5</a:t>
          </a:r>
          <a:endParaRPr lang="en-US" dirty="0"/>
        </a:p>
      </dgm:t>
    </dgm:pt>
    <dgm:pt modelId="{6DCF85DA-52F9-4C4F-AEAE-EB618BCE55E7}" type="parTrans" cxnId="{E251B1F0-934B-4B29-B18A-A6E0AB7A7341}">
      <dgm:prSet/>
      <dgm:spPr/>
      <dgm:t>
        <a:bodyPr/>
        <a:lstStyle/>
        <a:p>
          <a:endParaRPr lang="en-US"/>
        </a:p>
      </dgm:t>
    </dgm:pt>
    <dgm:pt modelId="{67B6EA58-F669-4243-A3E4-D2EAD3853D13}" type="sibTrans" cxnId="{E251B1F0-934B-4B29-B18A-A6E0AB7A7341}">
      <dgm:prSet/>
      <dgm:spPr/>
      <dgm:t>
        <a:bodyPr/>
        <a:lstStyle/>
        <a:p>
          <a:endParaRPr lang="en-US"/>
        </a:p>
      </dgm:t>
    </dgm:pt>
    <dgm:pt modelId="{F12B311B-573E-4B9D-9E57-174E7F16AE9D}" type="pres">
      <dgm:prSet presAssocID="{72777E86-C3E0-45CA-907A-D9AE826404BF}" presName="CompostProcess" presStyleCnt="0">
        <dgm:presLayoutVars>
          <dgm:dir/>
          <dgm:resizeHandles val="exact"/>
        </dgm:presLayoutVars>
      </dgm:prSet>
      <dgm:spPr/>
    </dgm:pt>
    <dgm:pt modelId="{060A289F-CBAC-4997-BB07-F00FBDB23965}" type="pres">
      <dgm:prSet presAssocID="{72777E86-C3E0-45CA-907A-D9AE826404BF}" presName="arrow" presStyleLbl="bgShp" presStyleIdx="0" presStyleCnt="1"/>
      <dgm:spPr/>
    </dgm:pt>
    <dgm:pt modelId="{2C3CF75C-8A30-4142-8E1B-83EE1841A409}" type="pres">
      <dgm:prSet presAssocID="{72777E86-C3E0-45CA-907A-D9AE826404BF}" presName="linearProcess" presStyleCnt="0"/>
      <dgm:spPr/>
    </dgm:pt>
    <dgm:pt modelId="{323D68A8-7328-45F4-B73F-2787B964AC84}" type="pres">
      <dgm:prSet presAssocID="{468565D8-B03E-44A3-B6C2-7CF4FFB0B8DB}" presName="textNode" presStyleLbl="node1" presStyleIdx="0" presStyleCnt="3" custLinFactNeighborX="3639" custLinFactNeighborY="10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A8ECB3-C128-43AA-91DB-AA5A3E594E71}" type="pres">
      <dgm:prSet presAssocID="{945D8880-08F2-4BA8-88BD-5731DBD1DF50}" presName="sibTrans" presStyleCnt="0"/>
      <dgm:spPr/>
    </dgm:pt>
    <dgm:pt modelId="{0D0A7B01-95F5-4A44-9EDC-91BEE1ADFC4B}" type="pres">
      <dgm:prSet presAssocID="{2405F204-AA85-4E08-8EB0-6A7EA50E1276}" presName="textNode" presStyleLbl="node1" presStyleIdx="1" presStyleCnt="3" custLinFactNeighborX="-1819" custLinFactNeighborY="50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1FAC0-254B-4585-909E-B3D1D088B78E}" type="pres">
      <dgm:prSet presAssocID="{2298FB6A-B9BF-45C1-84C6-E3EF6D391D96}" presName="sibTrans" presStyleCnt="0"/>
      <dgm:spPr/>
    </dgm:pt>
    <dgm:pt modelId="{114C2A02-A1DF-48AC-84FF-D5849A9D921A}" type="pres">
      <dgm:prSet presAssocID="{D707FF4E-61AA-4EFB-ACE1-655D9B8449A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546CCD-FCE8-46F6-87A4-2587938B0F3E}" type="presOf" srcId="{2405F204-AA85-4E08-8EB0-6A7EA50E1276}" destId="{0D0A7B01-95F5-4A44-9EDC-91BEE1ADFC4B}" srcOrd="0" destOrd="0" presId="urn:microsoft.com/office/officeart/2005/8/layout/hProcess9"/>
    <dgm:cxn modelId="{7754A72F-6499-43A6-963D-98E28873A8EF}" type="presOf" srcId="{468565D8-B03E-44A3-B6C2-7CF4FFB0B8DB}" destId="{323D68A8-7328-45F4-B73F-2787B964AC84}" srcOrd="0" destOrd="0" presId="urn:microsoft.com/office/officeart/2005/8/layout/hProcess9"/>
    <dgm:cxn modelId="{E251B1F0-934B-4B29-B18A-A6E0AB7A7341}" srcId="{72777E86-C3E0-45CA-907A-D9AE826404BF}" destId="{D707FF4E-61AA-4EFB-ACE1-655D9B8449AE}" srcOrd="2" destOrd="0" parTransId="{6DCF85DA-52F9-4C4F-AEAE-EB618BCE55E7}" sibTransId="{67B6EA58-F669-4243-A3E4-D2EAD3853D13}"/>
    <dgm:cxn modelId="{7982108C-196F-4AF8-9B43-B2B1527248F0}" type="presOf" srcId="{D707FF4E-61AA-4EFB-ACE1-655D9B8449AE}" destId="{114C2A02-A1DF-48AC-84FF-D5849A9D921A}" srcOrd="0" destOrd="0" presId="urn:microsoft.com/office/officeart/2005/8/layout/hProcess9"/>
    <dgm:cxn modelId="{CF389B7E-6296-4497-999C-A05F1A23F3EE}" type="presOf" srcId="{72777E86-C3E0-45CA-907A-D9AE826404BF}" destId="{F12B311B-573E-4B9D-9E57-174E7F16AE9D}" srcOrd="0" destOrd="0" presId="urn:microsoft.com/office/officeart/2005/8/layout/hProcess9"/>
    <dgm:cxn modelId="{30324B0D-B8C5-4B55-94F3-F489F962474A}" srcId="{72777E86-C3E0-45CA-907A-D9AE826404BF}" destId="{468565D8-B03E-44A3-B6C2-7CF4FFB0B8DB}" srcOrd="0" destOrd="0" parTransId="{D334DF2F-57F7-4296-9528-4DFAD02C1203}" sibTransId="{945D8880-08F2-4BA8-88BD-5731DBD1DF50}"/>
    <dgm:cxn modelId="{3EECA5B4-4BE1-4474-9F23-B0FE4859AA7D}" srcId="{72777E86-C3E0-45CA-907A-D9AE826404BF}" destId="{2405F204-AA85-4E08-8EB0-6A7EA50E1276}" srcOrd="1" destOrd="0" parTransId="{7E53D155-5D49-4161-B2E4-A993A91C720E}" sibTransId="{2298FB6A-B9BF-45C1-84C6-E3EF6D391D96}"/>
    <dgm:cxn modelId="{BD5C31CF-150E-4839-94D3-2F521E702B4E}" type="presParOf" srcId="{F12B311B-573E-4B9D-9E57-174E7F16AE9D}" destId="{060A289F-CBAC-4997-BB07-F00FBDB23965}" srcOrd="0" destOrd="0" presId="urn:microsoft.com/office/officeart/2005/8/layout/hProcess9"/>
    <dgm:cxn modelId="{7468E62D-616C-4DE6-A599-05E06A3E08F2}" type="presParOf" srcId="{F12B311B-573E-4B9D-9E57-174E7F16AE9D}" destId="{2C3CF75C-8A30-4142-8E1B-83EE1841A409}" srcOrd="1" destOrd="0" presId="urn:microsoft.com/office/officeart/2005/8/layout/hProcess9"/>
    <dgm:cxn modelId="{BECC40B6-5166-4619-8815-17E759F2DEBA}" type="presParOf" srcId="{2C3CF75C-8A30-4142-8E1B-83EE1841A409}" destId="{323D68A8-7328-45F4-B73F-2787B964AC84}" srcOrd="0" destOrd="0" presId="urn:microsoft.com/office/officeart/2005/8/layout/hProcess9"/>
    <dgm:cxn modelId="{ED20954C-56BC-4013-A442-ACA89926E0EB}" type="presParOf" srcId="{2C3CF75C-8A30-4142-8E1B-83EE1841A409}" destId="{AAA8ECB3-C128-43AA-91DB-AA5A3E594E71}" srcOrd="1" destOrd="0" presId="urn:microsoft.com/office/officeart/2005/8/layout/hProcess9"/>
    <dgm:cxn modelId="{E5E90870-160A-4A3E-A41E-A22B7CC24534}" type="presParOf" srcId="{2C3CF75C-8A30-4142-8E1B-83EE1841A409}" destId="{0D0A7B01-95F5-4A44-9EDC-91BEE1ADFC4B}" srcOrd="2" destOrd="0" presId="urn:microsoft.com/office/officeart/2005/8/layout/hProcess9"/>
    <dgm:cxn modelId="{72B1132C-CDD9-4304-88CA-D2D5937B1D71}" type="presParOf" srcId="{2C3CF75C-8A30-4142-8E1B-83EE1841A409}" destId="{6BE1FAC0-254B-4585-909E-B3D1D088B78E}" srcOrd="3" destOrd="0" presId="urn:microsoft.com/office/officeart/2005/8/layout/hProcess9"/>
    <dgm:cxn modelId="{0D35A9EA-BD3A-46D6-B560-2AE56390FFBF}" type="presParOf" srcId="{2C3CF75C-8A30-4142-8E1B-83EE1841A409}" destId="{114C2A02-A1DF-48AC-84FF-D5849A9D921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0A289F-CBAC-4997-BB07-F00FBDB23965}">
      <dsp:nvSpPr>
        <dsp:cNvPr id="0" name=""/>
        <dsp:cNvSpPr/>
      </dsp:nvSpPr>
      <dsp:spPr>
        <a:xfrm>
          <a:off x="865354" y="0"/>
          <a:ext cx="9807355" cy="2676698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3D68A8-7328-45F4-B73F-2787B964AC84}">
      <dsp:nvSpPr>
        <dsp:cNvPr id="0" name=""/>
        <dsp:cNvSpPr/>
      </dsp:nvSpPr>
      <dsp:spPr>
        <a:xfrm>
          <a:off x="136627" y="813866"/>
          <a:ext cx="3461419" cy="10706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Key stage 3</a:t>
          </a:r>
          <a:endParaRPr lang="en-US" sz="4400" kern="1200" dirty="0"/>
        </a:p>
      </dsp:txBody>
      <dsp:txXfrm>
        <a:off x="188893" y="866132"/>
        <a:ext cx="3356887" cy="966147"/>
      </dsp:txXfrm>
    </dsp:sp>
    <dsp:sp modelId="{0D0A7B01-95F5-4A44-9EDC-91BEE1ADFC4B}">
      <dsp:nvSpPr>
        <dsp:cNvPr id="0" name=""/>
        <dsp:cNvSpPr/>
      </dsp:nvSpPr>
      <dsp:spPr>
        <a:xfrm>
          <a:off x="4030011" y="857464"/>
          <a:ext cx="3461419" cy="1070679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Key stage 4</a:t>
          </a:r>
          <a:endParaRPr lang="en-US" sz="4400" kern="1200" dirty="0"/>
        </a:p>
      </dsp:txBody>
      <dsp:txXfrm>
        <a:off x="4082277" y="909730"/>
        <a:ext cx="3356887" cy="966147"/>
      </dsp:txXfrm>
    </dsp:sp>
    <dsp:sp modelId="{114C2A02-A1DF-48AC-84FF-D5849A9D921A}">
      <dsp:nvSpPr>
        <dsp:cNvPr id="0" name=""/>
        <dsp:cNvSpPr/>
      </dsp:nvSpPr>
      <dsp:spPr>
        <a:xfrm>
          <a:off x="7956645" y="803009"/>
          <a:ext cx="3461419" cy="1070679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Key stage 5</a:t>
          </a:r>
          <a:endParaRPr lang="en-US" sz="4400" kern="1200" dirty="0"/>
        </a:p>
      </dsp:txBody>
      <dsp:txXfrm>
        <a:off x="8008911" y="855275"/>
        <a:ext cx="3356887" cy="966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A07D-EA39-4BFB-B09A-AE719B428E66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6D2-C84F-4AAB-83CF-FAD47D899E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290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A07D-EA39-4BFB-B09A-AE719B428E66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6D2-C84F-4AAB-83CF-FAD47D899E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21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A07D-EA39-4BFB-B09A-AE719B428E66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6D2-C84F-4AAB-83CF-FAD47D899E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12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A07D-EA39-4BFB-B09A-AE719B428E66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6D2-C84F-4AAB-83CF-FAD47D899E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78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A07D-EA39-4BFB-B09A-AE719B428E66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6D2-C84F-4AAB-83CF-FAD47D899E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479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A07D-EA39-4BFB-B09A-AE719B428E66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6D2-C84F-4AAB-83CF-FAD47D899E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558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A07D-EA39-4BFB-B09A-AE719B428E66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6D2-C84F-4AAB-83CF-FAD47D899E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16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A07D-EA39-4BFB-B09A-AE719B428E66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6D2-C84F-4AAB-83CF-FAD47D899E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335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A07D-EA39-4BFB-B09A-AE719B428E66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6D2-C84F-4AAB-83CF-FAD47D899E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43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A07D-EA39-4BFB-B09A-AE719B428E66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6D2-C84F-4AAB-83CF-FAD47D899E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805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A07D-EA39-4BFB-B09A-AE719B428E66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B6D2-C84F-4AAB-83CF-FAD47D899E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534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DA07D-EA39-4BFB-B09A-AE719B428E66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4B6D2-C84F-4AAB-83CF-FAD47D899E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523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4350" y="206827"/>
            <a:ext cx="4186844" cy="60420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GB" dirty="0" smtClean="0"/>
              <a:t>Do you enjoy your PE lessons?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 rot="956761">
            <a:off x="8459697" y="1454996"/>
            <a:ext cx="3147342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Are you interested in healthy lifestyles?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01854" y="4973251"/>
            <a:ext cx="4242496" cy="138499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Have you ever wondered how physical exercise impacts your learning?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 rot="581115">
            <a:off x="6159481" y="3893172"/>
            <a:ext cx="3345210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Does your PE teacher or lessons inspire you to take it further?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 rot="20599139">
            <a:off x="458090" y="566704"/>
            <a:ext cx="3147342" cy="22467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Have you ever wondered what Career you could have in the sports world?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 rot="815935">
            <a:off x="9115531" y="2886519"/>
            <a:ext cx="2510444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Would you like to meet friends with people who also like sport?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417489" y="3170064"/>
            <a:ext cx="2510444" cy="1200329"/>
          </a:xfrm>
          <a:prstGeom prst="rect">
            <a:avLst/>
          </a:prstGeom>
          <a:solidFill>
            <a:srgbClr val="E98F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Are you interested in the structure and function of the body when we exercise?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83419" y="3726706"/>
            <a:ext cx="2430275" cy="92333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Have ever thought about the Psychological factors during sport?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927453" y="2352259"/>
            <a:ext cx="3092933" cy="830997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Are you interested in diet and nutrition?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 rot="20989918">
            <a:off x="3921153" y="1118506"/>
            <a:ext cx="3241041" cy="1200329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Do you go to lots of sports clubs outside of school?</a:t>
            </a:r>
            <a:endParaRPr lang="en-GB" sz="2400" dirty="0"/>
          </a:p>
        </p:txBody>
      </p:sp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4569135" y="5603286"/>
            <a:ext cx="5464233" cy="745230"/>
          </a:xfrm>
          <a:solidFill>
            <a:srgbClr val="00FFFF"/>
          </a:solidFill>
        </p:spPr>
        <p:txBody>
          <a:bodyPr>
            <a:noAutofit/>
          </a:bodyPr>
          <a:lstStyle/>
          <a:p>
            <a:r>
              <a:rPr lang="en-GB" sz="2400" dirty="0" smtClean="0"/>
              <a:t>Do you ever wonder why some people take up sports and some people do not?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0158153" y="4281055"/>
            <a:ext cx="1900271" cy="1477328"/>
          </a:xfrm>
          <a:prstGeom prst="rect">
            <a:avLst/>
          </a:prstGeom>
          <a:solidFill>
            <a:srgbClr val="33CCCC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Do you enjoy learning about the different training methods in sport?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 rot="20648231">
            <a:off x="10091153" y="360702"/>
            <a:ext cx="1604356" cy="646331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Are you a good leader?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33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30003"/>
            <a:ext cx="2143125" cy="214312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36123" y="250286"/>
            <a:ext cx="8460971" cy="1325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i="1" u="sng" dirty="0" smtClean="0"/>
              <a:t>Have you thought about a Career in Sport?</a:t>
            </a:r>
            <a:endParaRPr lang="en-GB" i="1" u="sn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90563" y="4101312"/>
            <a:ext cx="2714625" cy="1685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33256" y="1893869"/>
            <a:ext cx="3929929" cy="830997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But your not really sure which path to go on????</a:t>
            </a:r>
            <a:endParaRPr lang="en-GB" sz="2400" dirty="0"/>
          </a:p>
        </p:txBody>
      </p:sp>
      <p:sp>
        <p:nvSpPr>
          <p:cNvPr id="8" name="AutoShape 4" descr="Thought Bubble Cartoon Sports Trophy vector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2872" y="1099358"/>
            <a:ext cx="2857500" cy="1600200"/>
          </a:xfrm>
          <a:prstGeom prst="rect">
            <a:avLst/>
          </a:prstGeom>
        </p:spPr>
      </p:pic>
      <p:sp>
        <p:nvSpPr>
          <p:cNvPr id="11" name="AutoShape 6" descr="Mongoose :: Why Fans Crave the Return of Sport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8" descr="Mongoose :: Why Fans Crave the Return of Sport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996987" y="3696628"/>
            <a:ext cx="3078480" cy="461665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How to get there?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538566" y="4890196"/>
            <a:ext cx="3929929" cy="461665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What to do to get there?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145275" y="5819093"/>
            <a:ext cx="3929929" cy="830997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What do you need to get there?</a:t>
            </a:r>
            <a:endParaRPr lang="en-GB" sz="2400" dirty="0"/>
          </a:p>
        </p:txBody>
      </p:sp>
      <p:sp>
        <p:nvSpPr>
          <p:cNvPr id="17" name="Circular Arrow 16"/>
          <p:cNvSpPr/>
          <p:nvPr/>
        </p:nvSpPr>
        <p:spPr>
          <a:xfrm>
            <a:off x="5349181" y="2173128"/>
            <a:ext cx="1180408" cy="2236124"/>
          </a:xfrm>
          <a:prstGeom prst="circularArrow">
            <a:avLst>
              <a:gd name="adj1" fmla="val 12500"/>
              <a:gd name="adj2" fmla="val 3173217"/>
              <a:gd name="adj3" fmla="val 20457681"/>
              <a:gd name="adj4" fmla="val 14871695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Circular Arrow 19"/>
          <p:cNvSpPr/>
          <p:nvPr/>
        </p:nvSpPr>
        <p:spPr>
          <a:xfrm>
            <a:off x="8628611" y="3523906"/>
            <a:ext cx="1180408" cy="2236124"/>
          </a:xfrm>
          <a:prstGeom prst="circularArrow">
            <a:avLst>
              <a:gd name="adj1" fmla="val 12500"/>
              <a:gd name="adj2" fmla="val 3173217"/>
              <a:gd name="adj3" fmla="val 20457681"/>
              <a:gd name="adj4" fmla="val 14871695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Circular Arrow 20"/>
          <p:cNvSpPr/>
          <p:nvPr/>
        </p:nvSpPr>
        <p:spPr>
          <a:xfrm>
            <a:off x="9961418" y="4701031"/>
            <a:ext cx="1180408" cy="2236124"/>
          </a:xfrm>
          <a:prstGeom prst="circularArrow">
            <a:avLst>
              <a:gd name="adj1" fmla="val 12500"/>
              <a:gd name="adj2" fmla="val 1631260"/>
              <a:gd name="adj3" fmla="val 20457681"/>
              <a:gd name="adj4" fmla="val 14871695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AutoShape 10" descr="Use Stepping Stones to Decode Your Epic Challenge and Tackle the Impossibl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/>
          <a:srcRect r="15047"/>
          <a:stretch/>
        </p:blipFill>
        <p:spPr>
          <a:xfrm>
            <a:off x="381892" y="3422399"/>
            <a:ext cx="2184768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631276" y="2243694"/>
            <a:ext cx="4231180" cy="2286001"/>
          </a:xfrm>
          <a:prstGeom prst="cloudCallout">
            <a:avLst>
              <a:gd name="adj1" fmla="val -63824"/>
              <a:gd name="adj2" fmla="val -3961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So what could the career be?</a:t>
            </a:r>
            <a:endParaRPr lang="en-GB" sz="32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520299" y="1128106"/>
            <a:ext cx="448888" cy="112261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184859" y="147210"/>
            <a:ext cx="3117273" cy="8645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In coaching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23807" y="241071"/>
            <a:ext cx="4372495" cy="8645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In community sport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854139" y="1180401"/>
            <a:ext cx="3117273" cy="8645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In psychology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893231" y="2878621"/>
            <a:ext cx="3117273" cy="8645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In journalism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408323" y="4419576"/>
            <a:ext cx="3117273" cy="8645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In coaching</a:t>
            </a:r>
            <a:endParaRPr lang="en-GB" sz="36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023927" y="3144104"/>
            <a:ext cx="790919" cy="29142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626454" y="4407671"/>
            <a:ext cx="1018484" cy="110850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308272" y="1926641"/>
            <a:ext cx="519545" cy="29454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944373" y="1164902"/>
            <a:ext cx="300643" cy="109217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7913715" y="5501967"/>
            <a:ext cx="3611881" cy="10370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In professional sport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-1561" y="4567293"/>
            <a:ext cx="3117273" cy="8645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In Health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741813" y="5674818"/>
            <a:ext cx="3117273" cy="10713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In sports good companies</a:t>
            </a:r>
            <a:endParaRPr lang="en-GB" sz="3600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4962262" y="4431812"/>
            <a:ext cx="276314" cy="11782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3205939" y="4044141"/>
            <a:ext cx="1269252" cy="82573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345841" y="3181868"/>
            <a:ext cx="2422468" cy="8146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In fitness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31617" y="1210709"/>
            <a:ext cx="3683229" cy="10713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In administration and management</a:t>
            </a:r>
            <a:endParaRPr lang="en-GB" sz="3600" dirty="0">
              <a:solidFill>
                <a:schemeClr val="tx1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7254238" y="3803747"/>
            <a:ext cx="800795" cy="6501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8055032" y="3310883"/>
            <a:ext cx="64562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 flipV="1">
            <a:off x="3880747" y="2042094"/>
            <a:ext cx="541448" cy="40739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87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45310" y="1536642"/>
            <a:ext cx="2093440" cy="123980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In coaching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17747" y="1536642"/>
            <a:ext cx="2169621" cy="138822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 professional sport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492030" y="2850485"/>
            <a:ext cx="2169621" cy="138822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 private sports clubs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202556" y="2924868"/>
            <a:ext cx="2169621" cy="138822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 gyms and fitness centres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67962" y="111399"/>
            <a:ext cx="2169621" cy="138822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For holiday camps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116554" y="74382"/>
            <a:ext cx="2169621" cy="138822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 community sport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6692" y="1258164"/>
            <a:ext cx="2169621" cy="138822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 schools and colleges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94802" y="4147619"/>
            <a:ext cx="3117273" cy="8645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In fitness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9984351" y="5006513"/>
            <a:ext cx="2169621" cy="138822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Strength and conditioning coach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503923" y="5294169"/>
            <a:ext cx="2169621" cy="138822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Personal trainer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25020" y="5455975"/>
            <a:ext cx="2169621" cy="138822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Health trainer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263625" y="1219342"/>
            <a:ext cx="232037" cy="24326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952772" y="2210935"/>
            <a:ext cx="426871" cy="198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771265" y="1219342"/>
            <a:ext cx="239307" cy="28028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576840" y="1840669"/>
            <a:ext cx="278923" cy="11160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098175" y="2850485"/>
            <a:ext cx="457866" cy="31605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597712" y="2813468"/>
            <a:ext cx="291837" cy="35664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9643547" y="5134130"/>
            <a:ext cx="277694" cy="28102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8554694" y="5052579"/>
            <a:ext cx="21388" cy="34619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961890" y="5137265"/>
            <a:ext cx="347565" cy="25769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9960415" y="3544598"/>
            <a:ext cx="2169621" cy="138822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Fitness Instructor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3" name="AutoShape 2" descr="5 business lessons from sports coach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284" y="111399"/>
            <a:ext cx="2619375" cy="1743075"/>
          </a:xfrm>
          <a:prstGeom prst="rect">
            <a:avLst/>
          </a:prstGeom>
        </p:spPr>
      </p:pic>
      <p:sp>
        <p:nvSpPr>
          <p:cNvPr id="45" name="AutoShape 4" descr="Sports coaching insurance | Quotes from £6.79 per month | Simply Business U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48" y="4433629"/>
            <a:ext cx="3209925" cy="141922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9831" y="1936346"/>
            <a:ext cx="3028950" cy="1514475"/>
          </a:xfrm>
          <a:prstGeom prst="rect">
            <a:avLst/>
          </a:prstGeom>
        </p:spPr>
      </p:pic>
      <p:sp>
        <p:nvSpPr>
          <p:cNvPr id="48" name="AutoShape 6" descr="Which Type of Fitness Instructor Is Right for You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4692" y="2700620"/>
            <a:ext cx="2406061" cy="134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6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6735" y="1206038"/>
            <a:ext cx="2169621" cy="13882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Youth sport officer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770716" y="5231820"/>
            <a:ext cx="2169621" cy="13882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Sports psychology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9775962" y="5095701"/>
            <a:ext cx="2169621" cy="13882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Exercise psychology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547851" y="1237556"/>
            <a:ext cx="2169621" cy="13882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Coach 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54477" y="123306"/>
            <a:ext cx="4372495" cy="86452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In community sport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842163" y="1323108"/>
            <a:ext cx="2169621" cy="13882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Sports development officer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754090" y="3620192"/>
            <a:ext cx="4372495" cy="86452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In psychology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840068" y="868822"/>
            <a:ext cx="318068" cy="3766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600107" y="1050282"/>
            <a:ext cx="2127" cy="3903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063449" y="1050282"/>
            <a:ext cx="188001" cy="3903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221284" y="4647333"/>
            <a:ext cx="256518" cy="4218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0075217" y="4620836"/>
            <a:ext cx="365565" cy="47486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690954" y="3248932"/>
            <a:ext cx="4372495" cy="86452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In teaching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1409254" y="4173894"/>
            <a:ext cx="298631" cy="59177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516405">
            <a:off x="4393499" y="4262634"/>
            <a:ext cx="341406" cy="802162"/>
          </a:xfrm>
          <a:prstGeom prst="rect">
            <a:avLst/>
          </a:prstGeom>
        </p:spPr>
      </p:pic>
      <p:sp>
        <p:nvSpPr>
          <p:cNvPr id="33" name="AutoShape 2" descr="Youth Sport Trust | Linked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8272" y="160337"/>
            <a:ext cx="1905000" cy="1905000"/>
          </a:xfrm>
          <a:prstGeom prst="rect">
            <a:avLst/>
          </a:prstGeom>
        </p:spPr>
      </p:pic>
      <p:sp>
        <p:nvSpPr>
          <p:cNvPr id="35" name="AutoShape 4" descr="Sport England | England Hock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7478" y="1763076"/>
            <a:ext cx="2705100" cy="1685925"/>
          </a:xfrm>
          <a:prstGeom prst="rect">
            <a:avLst/>
          </a:prstGeom>
        </p:spPr>
      </p:pic>
      <p:sp>
        <p:nvSpPr>
          <p:cNvPr id="37" name="AutoShape 6" descr="Coaching York | A Community of Coaches Serving the Community| Yor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3178" y="34947"/>
            <a:ext cx="2543175" cy="1800225"/>
          </a:xfrm>
          <a:prstGeom prst="rect">
            <a:avLst/>
          </a:prstGeom>
        </p:spPr>
      </p:pic>
      <p:sp>
        <p:nvSpPr>
          <p:cNvPr id="39" name="AutoShape 8" descr="UK Coaching - We're here for the COACH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960" y="2711334"/>
            <a:ext cx="1680656" cy="417369"/>
          </a:xfrm>
          <a:prstGeom prst="rect">
            <a:avLst/>
          </a:prstGeom>
        </p:spPr>
      </p:pic>
      <p:sp>
        <p:nvSpPr>
          <p:cNvPr id="41" name="AutoShape 10" descr="Do you want to become a PE teacher?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6546" y="4173894"/>
            <a:ext cx="2164034" cy="1215912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76293" y="5041253"/>
            <a:ext cx="2169621" cy="13882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Primary 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723839" y="5090598"/>
            <a:ext cx="2169621" cy="13882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Secondary 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45310" y="1536642"/>
            <a:ext cx="2093440" cy="123980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In Health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17747" y="1536642"/>
            <a:ext cx="2169621" cy="138822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Exercise physiologist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492030" y="2850485"/>
            <a:ext cx="2169621" cy="138822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Sports therapist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202556" y="2924868"/>
            <a:ext cx="2169621" cy="138822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Biomechanist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67962" y="111399"/>
            <a:ext cx="2169621" cy="138822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Sports medic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116554" y="74382"/>
            <a:ext cx="2330353" cy="138822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Sports physiotherapist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6692" y="1258164"/>
            <a:ext cx="2169621" cy="138822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Sports nutritionist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152987" y="4065742"/>
            <a:ext cx="2768253" cy="9355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In journalism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9921241" y="5282392"/>
            <a:ext cx="2169621" cy="138822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commentator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27986" y="5294515"/>
            <a:ext cx="2169621" cy="138822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</a:t>
            </a:r>
            <a:r>
              <a:rPr lang="en-GB" dirty="0" smtClean="0">
                <a:solidFill>
                  <a:schemeClr val="tx1"/>
                </a:solidFill>
              </a:rPr>
              <a:t>hotographer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492598" y="5439207"/>
            <a:ext cx="2169621" cy="1388226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Writer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263625" y="1219342"/>
            <a:ext cx="232037" cy="24326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952772" y="2210935"/>
            <a:ext cx="426871" cy="198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771265" y="1219342"/>
            <a:ext cx="239307" cy="28028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576840" y="1840669"/>
            <a:ext cx="278923" cy="11160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098175" y="2850485"/>
            <a:ext cx="457866" cy="31605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597712" y="2813468"/>
            <a:ext cx="291837" cy="35664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9528965" y="5158186"/>
            <a:ext cx="277694" cy="28102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8408516" y="5081672"/>
            <a:ext cx="21388" cy="34619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961890" y="5137265"/>
            <a:ext cx="347565" cy="25769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9921241" y="3789530"/>
            <a:ext cx="2169621" cy="1388226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Sports statistician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AutoShape 2" descr="What is an Exercise Physiologist? - HealthTim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479" y="153957"/>
            <a:ext cx="1762237" cy="130311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4380070"/>
            <a:ext cx="2619375" cy="17430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5579" y="4351613"/>
            <a:ext cx="2198579" cy="14630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3985" y="610735"/>
            <a:ext cx="2857500" cy="16002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3820" y="2315571"/>
            <a:ext cx="1814842" cy="13593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/>
          <a:srcRect r="51376"/>
          <a:stretch/>
        </p:blipFill>
        <p:spPr>
          <a:xfrm>
            <a:off x="7056786" y="1565809"/>
            <a:ext cx="1389437" cy="16002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1156" y="3409259"/>
            <a:ext cx="1158301" cy="167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3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86968" y="1557525"/>
            <a:ext cx="3822487" cy="20366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In administration and management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986475" y="2487112"/>
            <a:ext cx="2169621" cy="1388226"/>
          </a:xfrm>
          <a:prstGeom prst="ellipse">
            <a:avLst/>
          </a:prstGeom>
          <a:solidFill>
            <a:srgbClr val="00FF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 stadiums and arenas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492598" y="1254159"/>
            <a:ext cx="2169621" cy="1388226"/>
          </a:xfrm>
          <a:prstGeom prst="ellipse">
            <a:avLst/>
          </a:prstGeom>
          <a:solidFill>
            <a:srgbClr val="00FF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 sports clubs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340528" y="3625253"/>
            <a:ext cx="2169621" cy="1388226"/>
          </a:xfrm>
          <a:prstGeom prst="ellipse">
            <a:avLst/>
          </a:prstGeom>
          <a:solidFill>
            <a:srgbClr val="00FF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 leisure centres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945488" y="1082349"/>
            <a:ext cx="2169621" cy="1388226"/>
          </a:xfrm>
          <a:prstGeom prst="ellipse">
            <a:avLst/>
          </a:prstGeom>
          <a:solidFill>
            <a:srgbClr val="00FF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In a local authority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760654" y="63189"/>
            <a:ext cx="2330353" cy="1388226"/>
          </a:xfrm>
          <a:prstGeom prst="ellipse">
            <a:avLst/>
          </a:prstGeom>
          <a:solidFill>
            <a:srgbClr val="00FF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 gyms and fitness centres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566514" y="50505"/>
            <a:ext cx="2169621" cy="1388226"/>
          </a:xfrm>
          <a:prstGeom prst="ellipse">
            <a:avLst/>
          </a:prstGeom>
          <a:solidFill>
            <a:srgbClr val="00FF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 outdoor pursuits centres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651325" y="3954532"/>
            <a:ext cx="3117273" cy="10739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In sports companies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9725296" y="5393469"/>
            <a:ext cx="2169621" cy="1388226"/>
          </a:xfrm>
          <a:prstGeom prst="ellipse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Sales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87338" y="5426070"/>
            <a:ext cx="2169621" cy="138822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Product development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506317" y="5439207"/>
            <a:ext cx="2169621" cy="1388226"/>
          </a:xfrm>
          <a:prstGeom prst="ellipse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Sponsorship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640545" y="1345305"/>
            <a:ext cx="232037" cy="24326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042283" y="1858755"/>
            <a:ext cx="554158" cy="12142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073647" y="1469983"/>
            <a:ext cx="204339" cy="43858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114351" y="2319251"/>
            <a:ext cx="441918" cy="23700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640546" y="3492906"/>
            <a:ext cx="380341" cy="38243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115109" y="2905752"/>
            <a:ext cx="481332" cy="25321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9528965" y="5158186"/>
            <a:ext cx="277694" cy="28102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8408516" y="5081672"/>
            <a:ext cx="21388" cy="34619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961890" y="5137265"/>
            <a:ext cx="347565" cy="25769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9921241" y="3954532"/>
            <a:ext cx="2169621" cy="1388226"/>
          </a:xfrm>
          <a:prstGeom prst="ellipse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Marketing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848" y="5013479"/>
            <a:ext cx="2063251" cy="174307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802" y="2642884"/>
            <a:ext cx="4252143" cy="12858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779438">
            <a:off x="9686526" y="4396003"/>
            <a:ext cx="469433" cy="46943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7159" y="212158"/>
            <a:ext cx="2279344" cy="170730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12" y="14584"/>
            <a:ext cx="2102456" cy="10512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440" y="3927010"/>
            <a:ext cx="27527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2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05059380"/>
              </p:ext>
            </p:extLst>
          </p:nvPr>
        </p:nvGraphicFramePr>
        <p:xfrm>
          <a:off x="440574" y="1172094"/>
          <a:ext cx="11538065" cy="2676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Explosion 2 1"/>
          <p:cNvSpPr/>
          <p:nvPr/>
        </p:nvSpPr>
        <p:spPr>
          <a:xfrm>
            <a:off x="141316" y="0"/>
            <a:ext cx="9526385" cy="188699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can I do to start my sports career pathway at Fulford School?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574" y="3307710"/>
            <a:ext cx="311727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Learn and develop: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K</a:t>
            </a:r>
            <a:r>
              <a:rPr lang="en-GB" sz="1600" dirty="0" smtClean="0"/>
              <a:t>ey skills and technique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Leadership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Communication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Application of rules and tactics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Officiating</a:t>
            </a:r>
          </a:p>
          <a:p>
            <a:endParaRPr lang="en-GB" sz="1600" dirty="0" smtClean="0"/>
          </a:p>
          <a:p>
            <a:r>
              <a:rPr lang="en-GB" sz="1600" dirty="0" smtClean="0"/>
              <a:t>Get more involved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Join a school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Join a local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Represent school</a:t>
            </a:r>
          </a:p>
          <a:p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064923" y="3059084"/>
            <a:ext cx="49017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Learn and develop: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Applied anatomy and physiology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The structure and function of the Cardio-respiratory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Anaerobic and aerobic exercise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Movement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Physical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Sports Psychology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Socio-cultural influence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Commercialisation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Ethical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Health and fitness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Use of data</a:t>
            </a:r>
          </a:p>
          <a:p>
            <a:endParaRPr lang="en-GB" sz="1400" dirty="0"/>
          </a:p>
          <a:p>
            <a:r>
              <a:rPr lang="en-GB" sz="1400" dirty="0" smtClean="0"/>
              <a:t>Get more involved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Join a school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Join a local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Represent school</a:t>
            </a:r>
          </a:p>
          <a:p>
            <a:endParaRPr lang="en-GB" sz="1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742218" y="3205140"/>
            <a:ext cx="31172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Learn and develop: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Anatomy and physiology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Fitness training programming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Professional development in sports careers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Practical sports performance</a:t>
            </a:r>
          </a:p>
          <a:p>
            <a:endParaRPr lang="en-GB" sz="1600" dirty="0" smtClean="0"/>
          </a:p>
          <a:p>
            <a:r>
              <a:rPr lang="en-GB" sz="1600" dirty="0" smtClean="0"/>
              <a:t>Get more involved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Sport Leadership in the community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Play a new sport</a:t>
            </a:r>
          </a:p>
        </p:txBody>
      </p:sp>
    </p:spTree>
    <p:extLst>
      <p:ext uri="{BB962C8B-B14F-4D97-AF65-F5344CB8AC3E}">
        <p14:creationId xmlns:p14="http://schemas.microsoft.com/office/powerpoint/2010/main" val="129341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468</Words>
  <Application>Microsoft Office PowerPoint</Application>
  <PresentationFormat>Widescreen</PresentationFormat>
  <Paragraphs>116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Do you ever wonder why some people take up sports and some people do not?</vt:lpstr>
      <vt:lpstr>Have you thought about a Career in Sport?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Fulford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Jagger, Mrs S</dc:creator>
  <cp:lastModifiedBy>Jagger, Mrs S</cp:lastModifiedBy>
  <cp:revision>20</cp:revision>
  <cp:lastPrinted>2021-06-24T12:15:41Z</cp:lastPrinted>
  <dcterms:created xsi:type="dcterms:W3CDTF">2021-06-24T12:03:06Z</dcterms:created>
  <dcterms:modified xsi:type="dcterms:W3CDTF">2021-06-25T10:19:17Z</dcterms:modified>
</cp:coreProperties>
</file>