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2" r:id="rId3"/>
    <p:sldId id="257" r:id="rId4"/>
    <p:sldId id="263" r:id="rId5"/>
    <p:sldId id="264" r:id="rId6"/>
    <p:sldId id="265"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1" d="100"/>
          <a:sy n="111" d="100"/>
        </p:scale>
        <p:origin x="51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1/22/2021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1/22/2021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1/22/2021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1/22/2021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1/22/2021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1/22/2021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1/22/2021</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1/22/2021</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fulford.york.sch.uk/ks4-options-2021-22/"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Year 9 Options Choices </a:t>
            </a:r>
            <a:endParaRPr lang="en-GB" dirty="0"/>
          </a:p>
        </p:txBody>
      </p:sp>
      <p:sp>
        <p:nvSpPr>
          <p:cNvPr id="3" name="Subtitle 2"/>
          <p:cNvSpPr>
            <a:spLocks noGrp="1"/>
          </p:cNvSpPr>
          <p:nvPr>
            <p:ph type="subTitle" idx="1"/>
          </p:nvPr>
        </p:nvSpPr>
        <p:spPr/>
        <p:txBody>
          <a:bodyPr/>
          <a:lstStyle/>
          <a:p>
            <a:r>
              <a:rPr lang="en-GB" dirty="0" smtClean="0"/>
              <a:t>Day 3 - Activities to help you make a decision</a:t>
            </a:r>
            <a:endParaRPr lang="en-GB" dirty="0"/>
          </a:p>
        </p:txBody>
      </p:sp>
      <p:sp>
        <p:nvSpPr>
          <p:cNvPr id="4" name="Rectangle 3"/>
          <p:cNvSpPr/>
          <p:nvPr/>
        </p:nvSpPr>
        <p:spPr>
          <a:xfrm>
            <a:off x="3357828" y="5235470"/>
            <a:ext cx="5338321" cy="923330"/>
          </a:xfrm>
          <a:prstGeom prst="rect">
            <a:avLst/>
          </a:prstGeom>
        </p:spPr>
        <p:txBody>
          <a:bodyPr wrap="none">
            <a:spAutoFit/>
          </a:bodyPr>
          <a:lstStyle/>
          <a:p>
            <a:pPr algn="ctr"/>
            <a:r>
              <a:rPr lang="en-GB" dirty="0" smtClean="0"/>
              <a:t>All resources can be found on:</a:t>
            </a:r>
          </a:p>
          <a:p>
            <a:endParaRPr lang="en-GB" dirty="0"/>
          </a:p>
          <a:p>
            <a:pPr algn="ctr"/>
            <a:r>
              <a:rPr lang="en-GB" dirty="0" smtClean="0">
                <a:hlinkClick r:id="rId2"/>
              </a:rPr>
              <a:t>https</a:t>
            </a:r>
            <a:r>
              <a:rPr lang="en-GB" dirty="0">
                <a:hlinkClick r:id="rId2"/>
              </a:rPr>
              <a:t>://fulford.york.sch.uk/ks4-options-2021-22/</a:t>
            </a:r>
            <a:endParaRPr lang="en-GB" dirty="0"/>
          </a:p>
        </p:txBody>
      </p:sp>
    </p:spTree>
    <p:extLst>
      <p:ext uri="{BB962C8B-B14F-4D97-AF65-F5344CB8AC3E}">
        <p14:creationId xmlns:p14="http://schemas.microsoft.com/office/powerpoint/2010/main" val="28803278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Overview of today’s session:</a:t>
            </a:r>
            <a:endParaRPr lang="en-GB" dirty="0"/>
          </a:p>
        </p:txBody>
      </p:sp>
      <p:sp>
        <p:nvSpPr>
          <p:cNvPr id="3" name="Content Placeholder 2"/>
          <p:cNvSpPr>
            <a:spLocks noGrp="1"/>
          </p:cNvSpPr>
          <p:nvPr>
            <p:ph idx="1"/>
          </p:nvPr>
        </p:nvSpPr>
        <p:spPr>
          <a:xfrm>
            <a:off x="677334" y="1559697"/>
            <a:ext cx="8596668" cy="4684349"/>
          </a:xfrm>
        </p:spPr>
        <p:txBody>
          <a:bodyPr>
            <a:normAutofit/>
          </a:bodyPr>
          <a:lstStyle/>
          <a:p>
            <a:pPr marL="0" indent="0">
              <a:buNone/>
            </a:pPr>
            <a:r>
              <a:rPr lang="en-GB" dirty="0" smtClean="0"/>
              <a:t>Good morning Year 9.  For the past couple of days you have been accessing resources/videos/careers websites to help you with your Year 9 Options Choices.  You have hopefully had a go at the “Buzz Quiz” and discovered which “animal” you are, and may have found out about lots of careers you were unaware of.</a:t>
            </a:r>
          </a:p>
          <a:p>
            <a:pPr marL="0" indent="0">
              <a:buNone/>
            </a:pPr>
            <a:endParaRPr lang="en-GB" dirty="0"/>
          </a:p>
          <a:p>
            <a:pPr marL="0" indent="0">
              <a:buNone/>
            </a:pPr>
            <a:r>
              <a:rPr lang="en-GB" dirty="0" smtClean="0"/>
              <a:t>Today we are going to reflect on the research you have already done, think about the different subjects you can choose from for your Options Choices, and decide which subjects are the best for you.</a:t>
            </a:r>
          </a:p>
          <a:p>
            <a:pPr marL="0" indent="0">
              <a:buNone/>
            </a:pPr>
            <a:endParaRPr lang="en-GB" dirty="0" smtClean="0"/>
          </a:p>
          <a:p>
            <a:pPr marL="0" indent="0">
              <a:buNone/>
            </a:pPr>
            <a:r>
              <a:rPr lang="en-GB" dirty="0" smtClean="0"/>
              <a:t>You have 4 activities to complete today to help you to reflect on your ideas.  You may not have time to do all of this this morning but you can use these activities over the next few days to help you to focus and make your decision.</a:t>
            </a:r>
          </a:p>
          <a:p>
            <a:pPr marL="0" indent="0">
              <a:buNone/>
            </a:pPr>
            <a:endParaRPr lang="en-GB" dirty="0"/>
          </a:p>
        </p:txBody>
      </p:sp>
    </p:spTree>
    <p:extLst>
      <p:ext uri="{BB962C8B-B14F-4D97-AF65-F5344CB8AC3E}">
        <p14:creationId xmlns:p14="http://schemas.microsoft.com/office/powerpoint/2010/main" val="35077352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40971" y="1815735"/>
            <a:ext cx="7981406" cy="2677656"/>
          </a:xfrm>
          <a:prstGeom prst="rect">
            <a:avLst/>
          </a:prstGeom>
        </p:spPr>
        <p:txBody>
          <a:bodyPr wrap="square">
            <a:spAutoFit/>
          </a:bodyPr>
          <a:lstStyle/>
          <a:p>
            <a:r>
              <a:rPr lang="en-GB" sz="2400" b="1" dirty="0" smtClean="0">
                <a:solidFill>
                  <a:schemeClr val="accent1">
                    <a:lumMod val="75000"/>
                  </a:schemeClr>
                </a:solidFill>
              </a:rPr>
              <a:t>Activity 1 </a:t>
            </a:r>
            <a:r>
              <a:rPr lang="en-GB" sz="2400" dirty="0" smtClean="0"/>
              <a:t>- Look at the </a:t>
            </a:r>
            <a:r>
              <a:rPr lang="en-GB" sz="2400" dirty="0"/>
              <a:t>subjects that are being offered </a:t>
            </a:r>
            <a:r>
              <a:rPr lang="en-GB" sz="2400" dirty="0" smtClean="0"/>
              <a:t>at </a:t>
            </a:r>
            <a:r>
              <a:rPr lang="en-GB" sz="2400" dirty="0" err="1" smtClean="0"/>
              <a:t>Fulford</a:t>
            </a:r>
            <a:r>
              <a:rPr lang="en-GB" sz="2400" dirty="0" smtClean="0"/>
              <a:t> </a:t>
            </a:r>
            <a:r>
              <a:rPr lang="en-GB" sz="2400" dirty="0"/>
              <a:t>S</a:t>
            </a:r>
            <a:r>
              <a:rPr lang="en-GB" sz="2400" dirty="0" smtClean="0"/>
              <a:t>chool</a:t>
            </a:r>
            <a:r>
              <a:rPr lang="en-GB" sz="2400" dirty="0"/>
              <a:t>. </a:t>
            </a:r>
            <a:r>
              <a:rPr lang="en-GB" sz="2400" dirty="0" smtClean="0"/>
              <a:t>Write </a:t>
            </a:r>
            <a:r>
              <a:rPr lang="en-GB" sz="2400" dirty="0"/>
              <a:t>down the subjects that you like and why you like them</a:t>
            </a:r>
            <a:r>
              <a:rPr lang="en-GB" sz="2400" dirty="0" smtClean="0"/>
              <a:t>.</a:t>
            </a:r>
          </a:p>
          <a:p>
            <a:r>
              <a:rPr lang="en-GB" sz="2400" dirty="0" smtClean="0"/>
              <a:t> </a:t>
            </a:r>
            <a:endParaRPr lang="en-GB" sz="2400" dirty="0"/>
          </a:p>
          <a:p>
            <a:r>
              <a:rPr lang="en-GB" sz="2400" dirty="0" smtClean="0"/>
              <a:t>Remember, you </a:t>
            </a:r>
            <a:r>
              <a:rPr lang="en-GB" sz="2400" dirty="0"/>
              <a:t>are not allowed to say you like them because your friends like them or because you like the teacher</a:t>
            </a:r>
            <a:r>
              <a:rPr lang="en-GB" sz="2400" dirty="0" smtClean="0"/>
              <a:t>!</a:t>
            </a:r>
            <a:endParaRPr lang="en-GB" sz="2400" dirty="0"/>
          </a:p>
        </p:txBody>
      </p:sp>
    </p:spTree>
    <p:extLst>
      <p:ext uri="{BB962C8B-B14F-4D97-AF65-F5344CB8AC3E}">
        <p14:creationId xmlns:p14="http://schemas.microsoft.com/office/powerpoint/2010/main" val="18523913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16708" y="1049609"/>
            <a:ext cx="8739051" cy="1409617"/>
          </a:xfrm>
          <a:prstGeom prst="rect">
            <a:avLst/>
          </a:prstGeom>
        </p:spPr>
        <p:txBody>
          <a:bodyPr wrap="square">
            <a:spAutoFit/>
          </a:bodyPr>
          <a:lstStyle/>
          <a:p>
            <a:pPr>
              <a:lnSpc>
                <a:spcPct val="107000"/>
              </a:lnSpc>
              <a:spcAft>
                <a:spcPts val="800"/>
              </a:spcAft>
            </a:pPr>
            <a:r>
              <a:rPr lang="en-GB" sz="2000" b="1" dirty="0" smtClean="0">
                <a:solidFill>
                  <a:schemeClr val="accent1">
                    <a:lumMod val="75000"/>
                  </a:schemeClr>
                </a:solidFill>
                <a:ea typeface="Calibri" panose="020F0502020204030204" pitchFamily="34" charset="0"/>
                <a:cs typeface="Times New Roman" panose="02020603050405020304" pitchFamily="18" charset="0"/>
              </a:rPr>
              <a:t>Activity 2 </a:t>
            </a:r>
            <a:r>
              <a:rPr lang="en-GB" sz="2000" dirty="0" smtClean="0">
                <a:ea typeface="Calibri" panose="020F0502020204030204" pitchFamily="34" charset="0"/>
                <a:cs typeface="Times New Roman" panose="02020603050405020304" pitchFamily="18" charset="0"/>
              </a:rPr>
              <a:t>- Find </a:t>
            </a:r>
            <a:r>
              <a:rPr lang="en-GB" sz="2000" dirty="0">
                <a:ea typeface="Calibri" panose="020F0502020204030204" pitchFamily="34" charset="0"/>
                <a:cs typeface="Times New Roman" panose="02020603050405020304" pitchFamily="18" charset="0"/>
              </a:rPr>
              <a:t>out about any subjects that you have not studied before that are being offered </a:t>
            </a:r>
            <a:r>
              <a:rPr lang="en-GB" sz="2000" dirty="0" smtClean="0">
                <a:ea typeface="Calibri" panose="020F0502020204030204" pitchFamily="34" charset="0"/>
                <a:cs typeface="Times New Roman" panose="02020603050405020304" pitchFamily="18" charset="0"/>
              </a:rPr>
              <a:t>and </a:t>
            </a:r>
            <a:r>
              <a:rPr lang="en-GB" sz="2000" dirty="0">
                <a:ea typeface="Calibri" panose="020F0502020204030204" pitchFamily="34" charset="0"/>
                <a:cs typeface="Times New Roman" panose="02020603050405020304" pitchFamily="18" charset="0"/>
              </a:rPr>
              <a:t>what they involve. </a:t>
            </a:r>
            <a:r>
              <a:rPr lang="en-GB" sz="2000" dirty="0" smtClean="0">
                <a:ea typeface="Calibri" panose="020F0502020204030204" pitchFamily="34" charset="0"/>
                <a:cs typeface="Times New Roman" panose="02020603050405020304" pitchFamily="18" charset="0"/>
              </a:rPr>
              <a:t> Think </a:t>
            </a:r>
            <a:r>
              <a:rPr lang="en-GB" sz="2000" dirty="0">
                <a:ea typeface="Calibri" panose="020F0502020204030204" pitchFamily="34" charset="0"/>
                <a:cs typeface="Times New Roman" panose="02020603050405020304" pitchFamily="18" charset="0"/>
              </a:rPr>
              <a:t>about if you would like them and why. </a:t>
            </a:r>
            <a:r>
              <a:rPr lang="en-GB" sz="2000" dirty="0" smtClean="0">
                <a:ea typeface="Calibri" panose="020F0502020204030204" pitchFamily="34" charset="0"/>
                <a:cs typeface="Times New Roman" panose="02020603050405020304" pitchFamily="18" charset="0"/>
              </a:rPr>
              <a:t> New subject?......think about why </a:t>
            </a:r>
            <a:r>
              <a:rPr lang="en-GB" sz="2000" dirty="0">
                <a:ea typeface="Calibri" panose="020F0502020204030204" pitchFamily="34" charset="0"/>
                <a:cs typeface="Times New Roman" panose="02020603050405020304" pitchFamily="18" charset="0"/>
              </a:rPr>
              <a:t>it might be right for </a:t>
            </a:r>
            <a:r>
              <a:rPr lang="en-GB" sz="2000" dirty="0" smtClean="0">
                <a:ea typeface="Calibri" panose="020F0502020204030204" pitchFamily="34" charset="0"/>
                <a:cs typeface="Times New Roman" panose="02020603050405020304" pitchFamily="18" charset="0"/>
              </a:rPr>
              <a:t>me.</a:t>
            </a:r>
            <a:endParaRPr lang="en-GB" sz="2000" dirty="0">
              <a:ea typeface="Calibri" panose="020F0502020204030204" pitchFamily="34" charset="0"/>
              <a:cs typeface="Times New Roman" panose="02020603050405020304"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3279036486"/>
              </p:ext>
            </p:extLst>
          </p:nvPr>
        </p:nvGraphicFramePr>
        <p:xfrm>
          <a:off x="621211" y="2984621"/>
          <a:ext cx="8128000" cy="201168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40343171"/>
                    </a:ext>
                  </a:extLst>
                </a:gridCol>
                <a:gridCol w="4064000">
                  <a:extLst>
                    <a:ext uri="{9D8B030D-6E8A-4147-A177-3AD203B41FA5}">
                      <a16:colId xmlns:a16="http://schemas.microsoft.com/office/drawing/2014/main" val="189441664"/>
                    </a:ext>
                  </a:extLst>
                </a:gridCol>
              </a:tblGrid>
              <a:tr h="0">
                <a:tc>
                  <a:txBody>
                    <a:bodyPr/>
                    <a:lstStyle/>
                    <a:p>
                      <a:r>
                        <a:rPr lang="en-GB" dirty="0" smtClean="0"/>
                        <a:t>Example:</a:t>
                      </a:r>
                    </a:p>
                    <a:p>
                      <a:r>
                        <a:rPr lang="en-GB" dirty="0" smtClean="0"/>
                        <a:t>Health &amp; Social</a:t>
                      </a:r>
                      <a:r>
                        <a:rPr lang="en-GB" baseline="0" dirty="0" smtClean="0"/>
                        <a:t> Care</a:t>
                      </a:r>
                      <a:endParaRPr lang="en-GB" dirty="0" smtClean="0"/>
                    </a:p>
                    <a:p>
                      <a:endParaRPr lang="en-GB"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dirty="0" smtClean="0"/>
                        <a:t>Mainly practical</a:t>
                      </a:r>
                      <a:r>
                        <a:rPr lang="en-GB" baseline="0" dirty="0" smtClean="0"/>
                        <a:t> course; I prefer coursework; I am interested in learning about and working with people; I am thinking about becoming a Social Worker in the future</a:t>
                      </a:r>
                      <a:endParaRPr lang="en-GB" dirty="0" smtClean="0"/>
                    </a:p>
                    <a:p>
                      <a:endParaRPr lang="en-GB" dirty="0"/>
                    </a:p>
                  </a:txBody>
                  <a:tcPr/>
                </a:tc>
                <a:extLst>
                  <a:ext uri="{0D108BD9-81ED-4DB2-BD59-A6C34878D82A}">
                    <a16:rowId xmlns:a16="http://schemas.microsoft.com/office/drawing/2014/main" val="560081567"/>
                  </a:ext>
                </a:extLst>
              </a:tr>
            </a:tbl>
          </a:graphicData>
        </a:graphic>
      </p:graphicFrame>
    </p:spTree>
    <p:extLst>
      <p:ext uri="{BB962C8B-B14F-4D97-AF65-F5344CB8AC3E}">
        <p14:creationId xmlns:p14="http://schemas.microsoft.com/office/powerpoint/2010/main" val="21177933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6023" y="2199432"/>
            <a:ext cx="8647611" cy="3048142"/>
          </a:xfrm>
          <a:prstGeom prst="rect">
            <a:avLst/>
          </a:prstGeom>
        </p:spPr>
        <p:txBody>
          <a:bodyPr wrap="square">
            <a:spAutoFit/>
          </a:bodyPr>
          <a:lstStyle/>
          <a:p>
            <a:pPr>
              <a:lnSpc>
                <a:spcPct val="107000"/>
              </a:lnSpc>
              <a:spcAft>
                <a:spcPts val="800"/>
              </a:spcAft>
            </a:pPr>
            <a:r>
              <a:rPr lang="en-GB" sz="2400" b="1" dirty="0" smtClean="0">
                <a:solidFill>
                  <a:schemeClr val="accent1">
                    <a:lumMod val="75000"/>
                  </a:schemeClr>
                </a:solidFill>
                <a:ea typeface="Calibri" panose="020F0502020204030204" pitchFamily="34" charset="0"/>
                <a:cs typeface="Times New Roman" panose="02020603050405020304" pitchFamily="18" charset="0"/>
              </a:rPr>
              <a:t>Activity 3 </a:t>
            </a:r>
            <a:r>
              <a:rPr lang="en-GB" sz="2400" dirty="0" smtClean="0">
                <a:ea typeface="Calibri" panose="020F0502020204030204" pitchFamily="34" charset="0"/>
                <a:cs typeface="Times New Roman" panose="02020603050405020304" pitchFamily="18" charset="0"/>
              </a:rPr>
              <a:t>- Write </a:t>
            </a:r>
            <a:r>
              <a:rPr lang="en-GB" sz="2400" dirty="0">
                <a:ea typeface="Calibri" panose="020F0502020204030204" pitchFamily="34" charset="0"/>
                <a:cs typeface="Times New Roman" panose="02020603050405020304" pitchFamily="18" charset="0"/>
              </a:rPr>
              <a:t>down </a:t>
            </a:r>
            <a:r>
              <a:rPr lang="en-GB" sz="2400" dirty="0" smtClean="0">
                <a:ea typeface="Calibri" panose="020F0502020204030204" pitchFamily="34" charset="0"/>
                <a:cs typeface="Times New Roman" panose="02020603050405020304" pitchFamily="18" charset="0"/>
              </a:rPr>
              <a:t>any subjects </a:t>
            </a:r>
            <a:r>
              <a:rPr lang="en-GB" sz="2400" dirty="0">
                <a:ea typeface="Calibri" panose="020F0502020204030204" pitchFamily="34" charset="0"/>
                <a:cs typeface="Times New Roman" panose="02020603050405020304" pitchFamily="18" charset="0"/>
              </a:rPr>
              <a:t>that you </a:t>
            </a:r>
            <a:r>
              <a:rPr lang="en-GB" sz="2400" dirty="0">
                <a:solidFill>
                  <a:srgbClr val="FF0000"/>
                </a:solidFill>
                <a:ea typeface="Calibri" panose="020F0502020204030204" pitchFamily="34" charset="0"/>
                <a:cs typeface="Times New Roman" panose="02020603050405020304" pitchFamily="18" charset="0"/>
              </a:rPr>
              <a:t>DON’T </a:t>
            </a:r>
            <a:r>
              <a:rPr lang="en-GB" sz="2400" dirty="0">
                <a:ea typeface="Calibri" panose="020F0502020204030204" pitchFamily="34" charset="0"/>
                <a:cs typeface="Times New Roman" panose="02020603050405020304" pitchFamily="18" charset="0"/>
              </a:rPr>
              <a:t>like and why you </a:t>
            </a:r>
            <a:r>
              <a:rPr lang="en-GB" sz="2400" dirty="0">
                <a:solidFill>
                  <a:srgbClr val="FF0000"/>
                </a:solidFill>
                <a:ea typeface="Calibri" panose="020F0502020204030204" pitchFamily="34" charset="0"/>
                <a:cs typeface="Times New Roman" panose="02020603050405020304" pitchFamily="18" charset="0"/>
              </a:rPr>
              <a:t>DON’T</a:t>
            </a:r>
            <a:r>
              <a:rPr lang="en-GB" sz="2400" dirty="0">
                <a:ea typeface="Calibri" panose="020F0502020204030204" pitchFamily="34" charset="0"/>
                <a:cs typeface="Times New Roman" panose="02020603050405020304" pitchFamily="18" charset="0"/>
              </a:rPr>
              <a:t> like them</a:t>
            </a:r>
            <a:r>
              <a:rPr lang="en-GB" sz="2400" dirty="0" smtClean="0">
                <a:ea typeface="Calibri" panose="020F0502020204030204" pitchFamily="34" charset="0"/>
                <a:cs typeface="Times New Roman" panose="02020603050405020304" pitchFamily="18" charset="0"/>
              </a:rPr>
              <a:t>.</a:t>
            </a:r>
          </a:p>
          <a:p>
            <a:pPr>
              <a:lnSpc>
                <a:spcPct val="107000"/>
              </a:lnSpc>
              <a:spcAft>
                <a:spcPts val="800"/>
              </a:spcAft>
            </a:pPr>
            <a:r>
              <a:rPr lang="en-GB" sz="2400" dirty="0" smtClean="0">
                <a:ea typeface="Calibri" panose="020F0502020204030204" pitchFamily="34" charset="0"/>
                <a:cs typeface="Times New Roman" panose="02020603050405020304" pitchFamily="18" charset="0"/>
              </a:rPr>
              <a:t> </a:t>
            </a:r>
            <a:endParaRPr lang="en-GB" sz="2400" dirty="0">
              <a:ea typeface="Calibri" panose="020F0502020204030204" pitchFamily="34" charset="0"/>
              <a:cs typeface="Times New Roman" panose="02020603050405020304" pitchFamily="18" charset="0"/>
            </a:endParaRPr>
          </a:p>
          <a:p>
            <a:pPr>
              <a:lnSpc>
                <a:spcPct val="107000"/>
              </a:lnSpc>
              <a:spcAft>
                <a:spcPts val="800"/>
              </a:spcAft>
            </a:pPr>
            <a:r>
              <a:rPr lang="en-GB" sz="2400" dirty="0">
                <a:ea typeface="Calibri" panose="020F0502020204030204" pitchFamily="34" charset="0"/>
                <a:cs typeface="Times New Roman" panose="02020603050405020304" pitchFamily="18" charset="0"/>
              </a:rPr>
              <a:t>You are not allowed to say you don’t like them because you don’t like the people in the class or because you don’t like the teacher!</a:t>
            </a:r>
          </a:p>
          <a:p>
            <a:endParaRPr lang="en-GB" dirty="0" smtClean="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736152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88274" y="1332410"/>
            <a:ext cx="8647611" cy="3854068"/>
          </a:xfrm>
          <a:prstGeom prst="rect">
            <a:avLst/>
          </a:prstGeom>
        </p:spPr>
        <p:txBody>
          <a:bodyPr wrap="square">
            <a:spAutoFit/>
          </a:bodyPr>
          <a:lstStyle/>
          <a:p>
            <a:pPr>
              <a:lnSpc>
                <a:spcPct val="107000"/>
              </a:lnSpc>
              <a:spcAft>
                <a:spcPts val="800"/>
              </a:spcAft>
            </a:pPr>
            <a:r>
              <a:rPr lang="en-GB" sz="2400" b="1" dirty="0" smtClean="0">
                <a:solidFill>
                  <a:schemeClr val="accent1">
                    <a:lumMod val="75000"/>
                  </a:schemeClr>
                </a:solidFill>
                <a:ea typeface="Calibri" panose="020F0502020204030204" pitchFamily="34" charset="0"/>
                <a:cs typeface="Times New Roman" panose="02020603050405020304" pitchFamily="18" charset="0"/>
              </a:rPr>
              <a:t>Activity 4 </a:t>
            </a:r>
            <a:r>
              <a:rPr lang="en-GB" sz="2400" dirty="0" smtClean="0">
                <a:ea typeface="Calibri" panose="020F0502020204030204" pitchFamily="34" charset="0"/>
                <a:cs typeface="Times New Roman" panose="02020603050405020304" pitchFamily="18" charset="0"/>
              </a:rPr>
              <a:t>- Find </a:t>
            </a:r>
            <a:r>
              <a:rPr lang="en-GB" sz="2400" dirty="0">
                <a:ea typeface="Calibri" panose="020F0502020204030204" pitchFamily="34" charset="0"/>
                <a:cs typeface="Times New Roman" panose="02020603050405020304" pitchFamily="18" charset="0"/>
              </a:rPr>
              <a:t>out if the subjects that you are studying now will be the same in Years 10 and 11. </a:t>
            </a:r>
            <a:r>
              <a:rPr lang="en-GB" sz="2400" dirty="0" smtClean="0">
                <a:ea typeface="Calibri" panose="020F0502020204030204" pitchFamily="34" charset="0"/>
                <a:cs typeface="Times New Roman" panose="02020603050405020304" pitchFamily="18" charset="0"/>
              </a:rPr>
              <a:t> For </a:t>
            </a:r>
            <a:r>
              <a:rPr lang="en-GB" sz="2400" dirty="0">
                <a:ea typeface="Calibri" panose="020F0502020204030204" pitchFamily="34" charset="0"/>
                <a:cs typeface="Times New Roman" panose="02020603050405020304" pitchFamily="18" charset="0"/>
              </a:rPr>
              <a:t>example, PE in Years 7 and 8 may be very practical but in Years 10 and 11 may involve a lot more writing. </a:t>
            </a:r>
            <a:r>
              <a:rPr lang="en-GB" sz="2400" dirty="0" smtClean="0">
                <a:ea typeface="Calibri" panose="020F0502020204030204" pitchFamily="34" charset="0"/>
                <a:cs typeface="Times New Roman" panose="02020603050405020304" pitchFamily="18" charset="0"/>
              </a:rPr>
              <a:t>  </a:t>
            </a:r>
          </a:p>
          <a:p>
            <a:pPr>
              <a:lnSpc>
                <a:spcPct val="107000"/>
              </a:lnSpc>
              <a:spcAft>
                <a:spcPts val="800"/>
              </a:spcAft>
            </a:pPr>
            <a:endParaRPr lang="en-GB" sz="2400" dirty="0">
              <a:ea typeface="Calibri" panose="020F0502020204030204" pitchFamily="34" charset="0"/>
              <a:cs typeface="Times New Roman" panose="02020603050405020304" pitchFamily="18" charset="0"/>
            </a:endParaRPr>
          </a:p>
          <a:p>
            <a:pPr>
              <a:lnSpc>
                <a:spcPct val="107000"/>
              </a:lnSpc>
              <a:spcAft>
                <a:spcPts val="800"/>
              </a:spcAft>
            </a:pPr>
            <a:r>
              <a:rPr lang="en-GB" sz="2400" dirty="0" smtClean="0">
                <a:ea typeface="Calibri" panose="020F0502020204030204" pitchFamily="34" charset="0"/>
                <a:cs typeface="Times New Roman" panose="02020603050405020304" pitchFamily="18" charset="0"/>
              </a:rPr>
              <a:t>Speak to/email the relevant subject teachers in school to get an idea of the course content for the subject you are interested in at GCSE and discuss whether this will be suitable for you.</a:t>
            </a:r>
            <a:endParaRPr lang="en-GB" sz="2400" dirty="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28937935"/>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155</TotalTime>
  <Words>443</Words>
  <Application>Microsoft Office PowerPoint</Application>
  <PresentationFormat>Widescreen</PresentationFormat>
  <Paragraphs>24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Times New Roman</vt:lpstr>
      <vt:lpstr>Trebuchet MS</vt:lpstr>
      <vt:lpstr>Wingdings 3</vt:lpstr>
      <vt:lpstr>Facet</vt:lpstr>
      <vt:lpstr>Year 9 Options Choices </vt:lpstr>
      <vt:lpstr>Overview of today’s session: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9 Options Choices – Day 3</dc:title>
  <dc:creator>Staff</dc:creator>
  <cp:lastModifiedBy>Rosie, Mr. A</cp:lastModifiedBy>
  <cp:revision>12</cp:revision>
  <dcterms:created xsi:type="dcterms:W3CDTF">2021-01-22T11:36:24Z</dcterms:created>
  <dcterms:modified xsi:type="dcterms:W3CDTF">2021-01-22T14:44:57Z</dcterms:modified>
</cp:coreProperties>
</file>