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94660"/>
  </p:normalViewPr>
  <p:slideViewPr>
    <p:cSldViewPr snapToGrid="0">
      <p:cViewPr varScale="1">
        <p:scale>
          <a:sx n="150" d="100"/>
          <a:sy n="150" d="100"/>
        </p:scale>
        <p:origin x="-1288" y="4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5358704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3500df62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3500df62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73500df62b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73500df62b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73500df62b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73500df62b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7fc492c3e6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7fc492c3e6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7fc492c3e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7fc492c3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745afb8a67_0_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745afb8a67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73500df62b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73500df62b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402875" y="228325"/>
            <a:ext cx="8259000" cy="5640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GB" sz="2200" dirty="0" err="1" smtClean="0">
                <a:solidFill>
                  <a:schemeClr val="dk1"/>
                </a:solidFill>
                <a:latin typeface="Comfortaa"/>
                <a:ea typeface="Comfortaa"/>
                <a:cs typeface="Comfortaa"/>
                <a:sym typeface="Comfortaa"/>
              </a:rPr>
              <a:t>Fulford</a:t>
            </a:r>
            <a:r>
              <a:rPr lang="en-GB" sz="2200" smtClean="0">
                <a:solidFill>
                  <a:schemeClr val="dk1"/>
                </a:solidFill>
                <a:latin typeface="Comfortaa"/>
                <a:ea typeface="Comfortaa"/>
                <a:cs typeface="Comfortaa"/>
                <a:sym typeface="Comfortaa"/>
              </a:rPr>
              <a:t> </a:t>
            </a:r>
            <a:r>
              <a:rPr lang="en" sz="2200" smtClean="0">
                <a:solidFill>
                  <a:schemeClr val="dk1"/>
                </a:solidFill>
                <a:latin typeface="Comfortaa"/>
                <a:ea typeface="Comfortaa"/>
                <a:cs typeface="Comfortaa"/>
                <a:sym typeface="Comfortaa"/>
              </a:rPr>
              <a:t>School’s </a:t>
            </a:r>
            <a:r>
              <a:rPr lang="en" sz="2200" dirty="0">
                <a:solidFill>
                  <a:schemeClr val="dk1"/>
                </a:solidFill>
                <a:latin typeface="Comfortaa"/>
                <a:ea typeface="Comfortaa"/>
                <a:cs typeface="Comfortaa"/>
                <a:sym typeface="Comfortaa"/>
              </a:rPr>
              <a:t>Time Capsule Project</a:t>
            </a:r>
            <a:endParaRPr sz="2200" dirty="0">
              <a:solidFill>
                <a:schemeClr val="dk1"/>
              </a:solidFill>
              <a:latin typeface="Comfortaa"/>
              <a:ea typeface="Comfortaa"/>
              <a:cs typeface="Comfortaa"/>
              <a:sym typeface="Comfortaa"/>
            </a:endParaRPr>
          </a:p>
          <a:p>
            <a:pPr marL="0" lvl="0" indent="0" algn="l" rtl="0">
              <a:spcBef>
                <a:spcPts val="0"/>
              </a:spcBef>
              <a:spcAft>
                <a:spcPts val="0"/>
              </a:spcAft>
              <a:buNone/>
            </a:pPr>
            <a:endParaRPr dirty="0">
              <a:latin typeface="Comfortaa"/>
              <a:ea typeface="Comfortaa"/>
              <a:cs typeface="Comfortaa"/>
              <a:sym typeface="Comfortaa"/>
            </a:endParaRPr>
          </a:p>
        </p:txBody>
      </p:sp>
      <p:sp>
        <p:nvSpPr>
          <p:cNvPr id="55" name="Google Shape;55;p13"/>
          <p:cNvSpPr txBox="1"/>
          <p:nvPr/>
        </p:nvSpPr>
        <p:spPr>
          <a:xfrm>
            <a:off x="2685900" y="3961700"/>
            <a:ext cx="3948300" cy="9669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Comfortaa"/>
                <a:ea typeface="Comfortaa"/>
                <a:cs typeface="Comfortaa"/>
                <a:sym typeface="Comfortaa"/>
              </a:rPr>
              <a:t>Name:</a:t>
            </a:r>
            <a:endParaRPr>
              <a:latin typeface="Comfortaa"/>
              <a:ea typeface="Comfortaa"/>
              <a:cs typeface="Comfortaa"/>
              <a:sym typeface="Comfortaa"/>
            </a:endParaRPr>
          </a:p>
          <a:p>
            <a:pPr marL="0" lvl="0" indent="0" algn="l" rtl="0">
              <a:spcBef>
                <a:spcPts val="0"/>
              </a:spcBef>
              <a:spcAft>
                <a:spcPts val="0"/>
              </a:spcAft>
              <a:buNone/>
            </a:pPr>
            <a:endParaRPr>
              <a:latin typeface="Comfortaa"/>
              <a:ea typeface="Comfortaa"/>
              <a:cs typeface="Comfortaa"/>
              <a:sym typeface="Comfortaa"/>
            </a:endParaRPr>
          </a:p>
          <a:p>
            <a:pPr marL="0" lvl="0" indent="0" algn="l" rtl="0">
              <a:spcBef>
                <a:spcPts val="0"/>
              </a:spcBef>
              <a:spcAft>
                <a:spcPts val="0"/>
              </a:spcAft>
              <a:buNone/>
            </a:pPr>
            <a:r>
              <a:rPr lang="en">
                <a:latin typeface="Comfortaa"/>
                <a:ea typeface="Comfortaa"/>
                <a:cs typeface="Comfortaa"/>
                <a:sym typeface="Comfortaa"/>
              </a:rPr>
              <a:t>Form:</a:t>
            </a:r>
            <a:endParaRPr>
              <a:latin typeface="Comfortaa"/>
              <a:ea typeface="Comfortaa"/>
              <a:cs typeface="Comfortaa"/>
              <a:sym typeface="Comfortaa"/>
            </a:endParaRPr>
          </a:p>
          <a:p>
            <a:pPr marL="0" lvl="0" indent="0" algn="l" rtl="0">
              <a:spcBef>
                <a:spcPts val="0"/>
              </a:spcBef>
              <a:spcAft>
                <a:spcPts val="0"/>
              </a:spcAft>
              <a:buNone/>
            </a:pPr>
            <a:endParaRPr>
              <a:latin typeface="Comfortaa"/>
              <a:ea typeface="Comfortaa"/>
              <a:cs typeface="Comfortaa"/>
              <a:sym typeface="Comfortaa"/>
            </a:endParaRPr>
          </a:p>
        </p:txBody>
      </p:sp>
      <p:sp>
        <p:nvSpPr>
          <p:cNvPr id="56" name="Google Shape;56;p13"/>
          <p:cNvSpPr txBox="1"/>
          <p:nvPr/>
        </p:nvSpPr>
        <p:spPr>
          <a:xfrm>
            <a:off x="1907000" y="1028200"/>
            <a:ext cx="5331600" cy="2336700"/>
          </a:xfrm>
          <a:prstGeom prst="rect">
            <a:avLst/>
          </a:prstGeom>
          <a:noFill/>
          <a:ln w="19050" cap="flat" cmpd="sng">
            <a:solidFill>
              <a:srgbClr val="0000F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Comfortaa"/>
                <a:ea typeface="Comfortaa"/>
                <a:cs typeface="Comfortaa"/>
                <a:sym typeface="Comfortaa"/>
              </a:rPr>
              <a:t>Dear people of the future,</a:t>
            </a:r>
            <a:endParaRPr>
              <a:latin typeface="Comfortaa"/>
              <a:ea typeface="Comfortaa"/>
              <a:cs typeface="Comfortaa"/>
              <a:sym typeface="Comfortaa"/>
            </a:endParaRPr>
          </a:p>
        </p:txBody>
      </p:sp>
      <p:sp>
        <p:nvSpPr>
          <p:cNvPr id="57" name="Google Shape;57;p13"/>
          <p:cNvSpPr/>
          <p:nvPr/>
        </p:nvSpPr>
        <p:spPr>
          <a:xfrm>
            <a:off x="0" y="4318425"/>
            <a:ext cx="792300" cy="825300"/>
          </a:xfrm>
          <a:prstGeom prst="ellipse">
            <a:avLst/>
          </a:prstGeom>
          <a:solidFill>
            <a:srgbClr val="CFE2F3"/>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3"/>
          <p:cNvSpPr txBox="1"/>
          <p:nvPr/>
        </p:nvSpPr>
        <p:spPr>
          <a:xfrm>
            <a:off x="-184650" y="4401825"/>
            <a:ext cx="1161600" cy="90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Impact"/>
                <a:ea typeface="Impact"/>
                <a:cs typeface="Impact"/>
                <a:sym typeface="Impact"/>
              </a:rPr>
              <a:t>Lesson</a:t>
            </a:r>
            <a:endParaRPr sz="1800">
              <a:latin typeface="Impact"/>
              <a:ea typeface="Impact"/>
              <a:cs typeface="Impact"/>
              <a:sym typeface="Impact"/>
            </a:endParaRPr>
          </a:p>
          <a:p>
            <a:pPr marL="0" lvl="0" indent="0" algn="ctr" rtl="0">
              <a:spcBef>
                <a:spcPts val="0"/>
              </a:spcBef>
              <a:spcAft>
                <a:spcPts val="0"/>
              </a:spcAft>
              <a:buNone/>
            </a:pPr>
            <a:r>
              <a:rPr lang="en" sz="1800">
                <a:latin typeface="Impact"/>
                <a:ea typeface="Impact"/>
                <a:cs typeface="Impact"/>
                <a:sym typeface="Impact"/>
              </a:rPr>
              <a:t>1</a:t>
            </a:r>
            <a:endParaRPr sz="1800">
              <a:latin typeface="Impact"/>
              <a:ea typeface="Impact"/>
              <a:cs typeface="Impact"/>
              <a:sym typeface="Impac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p:nvPr/>
        </p:nvSpPr>
        <p:spPr>
          <a:xfrm>
            <a:off x="3430475" y="1222075"/>
            <a:ext cx="2175600" cy="21219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i="1"/>
              <a:t>Insert a photo of yourself here.</a:t>
            </a:r>
            <a:endParaRPr i="1"/>
          </a:p>
        </p:txBody>
      </p:sp>
      <p:sp>
        <p:nvSpPr>
          <p:cNvPr id="64" name="Google Shape;64;p14"/>
          <p:cNvSpPr txBox="1"/>
          <p:nvPr/>
        </p:nvSpPr>
        <p:spPr>
          <a:xfrm>
            <a:off x="174575" y="107425"/>
            <a:ext cx="1517400" cy="4296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Comfortaa"/>
                <a:ea typeface="Comfortaa"/>
                <a:cs typeface="Comfortaa"/>
                <a:sym typeface="Comfortaa"/>
              </a:rPr>
              <a:t>Things I love</a:t>
            </a:r>
            <a:r>
              <a:rPr lang="en">
                <a:latin typeface="Comfortaa"/>
                <a:ea typeface="Comfortaa"/>
                <a:cs typeface="Comfortaa"/>
                <a:sym typeface="Comfortaa"/>
              </a:rPr>
              <a:t>:</a:t>
            </a:r>
            <a:endParaRPr>
              <a:latin typeface="Comfortaa"/>
              <a:ea typeface="Comfortaa"/>
              <a:cs typeface="Comfortaa"/>
              <a:sym typeface="Comfortaa"/>
            </a:endParaRPr>
          </a:p>
        </p:txBody>
      </p:sp>
      <p:sp>
        <p:nvSpPr>
          <p:cNvPr id="65" name="Google Shape;65;p14"/>
          <p:cNvSpPr txBox="1"/>
          <p:nvPr/>
        </p:nvSpPr>
        <p:spPr>
          <a:xfrm>
            <a:off x="7480225" y="107425"/>
            <a:ext cx="1517400" cy="496800"/>
          </a:xfrm>
          <a:prstGeom prst="rect">
            <a:avLst/>
          </a:prstGeom>
          <a:noFill/>
          <a:ln w="19050" cap="flat" cmpd="sng">
            <a:solidFill>
              <a:srgbClr val="0000F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Comfortaa"/>
                <a:ea typeface="Comfortaa"/>
                <a:cs typeface="Comfortaa"/>
                <a:sym typeface="Comfortaa"/>
              </a:rPr>
              <a:t>Things I hate:</a:t>
            </a:r>
            <a:endParaRPr b="1">
              <a:latin typeface="Comfortaa"/>
              <a:ea typeface="Comfortaa"/>
              <a:cs typeface="Comfortaa"/>
              <a:sym typeface="Comfortaa"/>
            </a:endParaRPr>
          </a:p>
        </p:txBody>
      </p:sp>
      <p:sp>
        <p:nvSpPr>
          <p:cNvPr id="66" name="Google Shape;66;p14"/>
          <p:cNvSpPr txBox="1"/>
          <p:nvPr/>
        </p:nvSpPr>
        <p:spPr>
          <a:xfrm>
            <a:off x="964775" y="4633225"/>
            <a:ext cx="1745700" cy="429600"/>
          </a:xfrm>
          <a:prstGeom prst="rect">
            <a:avLst/>
          </a:prstGeom>
          <a:noFill/>
          <a:ln w="19050" cap="flat" cmpd="sng">
            <a:solidFill>
              <a:srgbClr val="A64D7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Comfortaa"/>
                <a:ea typeface="Comfortaa"/>
                <a:cs typeface="Comfortaa"/>
                <a:sym typeface="Comfortaa"/>
              </a:rPr>
              <a:t>My inspirations:</a:t>
            </a:r>
            <a:endParaRPr b="1">
              <a:latin typeface="Comfortaa"/>
              <a:ea typeface="Comfortaa"/>
              <a:cs typeface="Comfortaa"/>
              <a:sym typeface="Comfortaa"/>
            </a:endParaRPr>
          </a:p>
        </p:txBody>
      </p:sp>
      <p:sp>
        <p:nvSpPr>
          <p:cNvPr id="67" name="Google Shape;67;p14"/>
          <p:cNvSpPr txBox="1"/>
          <p:nvPr/>
        </p:nvSpPr>
        <p:spPr>
          <a:xfrm>
            <a:off x="6567025" y="4633225"/>
            <a:ext cx="2430600" cy="429600"/>
          </a:xfrm>
          <a:prstGeom prst="rect">
            <a:avLst/>
          </a:prstGeom>
          <a:noFill/>
          <a:ln w="9525" cap="flat" cmpd="sng">
            <a:solidFill>
              <a:srgbClr val="00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Comfortaa"/>
                <a:ea typeface="Comfortaa"/>
                <a:cs typeface="Comfortaa"/>
                <a:sym typeface="Comfortaa"/>
              </a:rPr>
              <a:t>My hopes for the future:</a:t>
            </a:r>
            <a:endParaRPr b="1">
              <a:latin typeface="Comfortaa"/>
              <a:ea typeface="Comfortaa"/>
              <a:cs typeface="Comfortaa"/>
              <a:sym typeface="Comfortaa"/>
            </a:endParaRPr>
          </a:p>
        </p:txBody>
      </p:sp>
      <p:sp>
        <p:nvSpPr>
          <p:cNvPr id="68" name="Google Shape;68;p14"/>
          <p:cNvSpPr/>
          <p:nvPr/>
        </p:nvSpPr>
        <p:spPr>
          <a:xfrm rot="-5400000">
            <a:off x="580731" y="513626"/>
            <a:ext cx="275400" cy="322200"/>
          </a:xfrm>
          <a:prstGeom prst="leftArrow">
            <a:avLst>
              <a:gd name="adj1" fmla="val 50000"/>
              <a:gd name="adj2" fmla="val 50000"/>
            </a:avLst>
          </a:prstGeom>
          <a:solidFill>
            <a:srgbClr val="FF0000"/>
          </a:solid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4"/>
          <p:cNvSpPr/>
          <p:nvPr/>
        </p:nvSpPr>
        <p:spPr>
          <a:xfrm rot="10627695">
            <a:off x="1699893" y="194659"/>
            <a:ext cx="275446" cy="322307"/>
          </a:xfrm>
          <a:prstGeom prst="leftArrow">
            <a:avLst>
              <a:gd name="adj1" fmla="val 50000"/>
              <a:gd name="adj2" fmla="val 50000"/>
            </a:avLst>
          </a:prstGeom>
          <a:solidFill>
            <a:srgbClr val="FF0000"/>
          </a:solid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4"/>
          <p:cNvSpPr/>
          <p:nvPr/>
        </p:nvSpPr>
        <p:spPr>
          <a:xfrm rot="-119786">
            <a:off x="7198892" y="194772"/>
            <a:ext cx="275567" cy="322113"/>
          </a:xfrm>
          <a:prstGeom prst="leftArrow">
            <a:avLst>
              <a:gd name="adj1" fmla="val 50000"/>
              <a:gd name="adj2" fmla="val 50000"/>
            </a:avLst>
          </a:prstGeom>
          <a:solidFill>
            <a:srgbClr val="0000FF"/>
          </a:solidFill>
          <a:ln w="9525" cap="flat" cmpd="sng">
            <a:solidFill>
              <a:srgbClr val="000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4"/>
          <p:cNvSpPr/>
          <p:nvPr/>
        </p:nvSpPr>
        <p:spPr>
          <a:xfrm rot="-5400000">
            <a:off x="8155556" y="580826"/>
            <a:ext cx="275400" cy="322200"/>
          </a:xfrm>
          <a:prstGeom prst="leftArrow">
            <a:avLst>
              <a:gd name="adj1" fmla="val 50000"/>
              <a:gd name="adj2" fmla="val 50000"/>
            </a:avLst>
          </a:prstGeom>
          <a:solidFill>
            <a:srgbClr val="0000FF"/>
          </a:solidFill>
          <a:ln w="9525" cap="flat" cmpd="sng">
            <a:solidFill>
              <a:srgbClr val="000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4"/>
          <p:cNvSpPr/>
          <p:nvPr/>
        </p:nvSpPr>
        <p:spPr>
          <a:xfrm rot="5400000">
            <a:off x="1393181" y="4334426"/>
            <a:ext cx="275400" cy="322200"/>
          </a:xfrm>
          <a:prstGeom prst="leftArrow">
            <a:avLst>
              <a:gd name="adj1" fmla="val 50000"/>
              <a:gd name="adj2" fmla="val 50000"/>
            </a:avLst>
          </a:prstGeom>
          <a:solidFill>
            <a:srgbClr val="C27BA0"/>
          </a:solidFill>
          <a:ln w="9525" cap="flat" cmpd="sng">
            <a:solidFill>
              <a:srgbClr val="C27BA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4"/>
          <p:cNvSpPr/>
          <p:nvPr/>
        </p:nvSpPr>
        <p:spPr>
          <a:xfrm rot="10800000">
            <a:off x="2710487" y="4687236"/>
            <a:ext cx="275100" cy="321600"/>
          </a:xfrm>
          <a:prstGeom prst="leftArrow">
            <a:avLst>
              <a:gd name="adj1" fmla="val 50000"/>
              <a:gd name="adj2" fmla="val 50000"/>
            </a:avLst>
          </a:prstGeom>
          <a:solidFill>
            <a:srgbClr val="C27BA0"/>
          </a:solidFill>
          <a:ln w="9525" cap="flat" cmpd="sng">
            <a:solidFill>
              <a:srgbClr val="C27BA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4"/>
          <p:cNvSpPr/>
          <p:nvPr/>
        </p:nvSpPr>
        <p:spPr>
          <a:xfrm rot="5400000">
            <a:off x="8222706" y="4334426"/>
            <a:ext cx="275400" cy="322200"/>
          </a:xfrm>
          <a:prstGeom prst="leftArrow">
            <a:avLst>
              <a:gd name="adj1" fmla="val 50000"/>
              <a:gd name="adj2" fmla="val 50000"/>
            </a:avLst>
          </a:prstGeom>
          <a:solidFill>
            <a:srgbClr val="00FF00"/>
          </a:solidFill>
          <a:ln w="9525"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4"/>
          <p:cNvSpPr/>
          <p:nvPr/>
        </p:nvSpPr>
        <p:spPr>
          <a:xfrm rot="-3745">
            <a:off x="6291622" y="4686924"/>
            <a:ext cx="275400" cy="322200"/>
          </a:xfrm>
          <a:prstGeom prst="leftArrow">
            <a:avLst>
              <a:gd name="adj1" fmla="val 50000"/>
              <a:gd name="adj2" fmla="val 50000"/>
            </a:avLst>
          </a:prstGeom>
          <a:solidFill>
            <a:srgbClr val="00FF00"/>
          </a:solidFill>
          <a:ln w="9525"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4"/>
          <p:cNvSpPr txBox="1"/>
          <p:nvPr/>
        </p:nvSpPr>
        <p:spPr>
          <a:xfrm>
            <a:off x="3515238" y="527125"/>
            <a:ext cx="1981200" cy="429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u="sng">
                <a:latin typeface="Comfortaa"/>
                <a:ea typeface="Comfortaa"/>
                <a:cs typeface="Comfortaa"/>
                <a:sym typeface="Comfortaa"/>
              </a:rPr>
              <a:t>All About Me!</a:t>
            </a:r>
            <a:endParaRPr sz="1800" b="1" u="sng">
              <a:latin typeface="Comfortaa"/>
              <a:ea typeface="Comfortaa"/>
              <a:cs typeface="Comfortaa"/>
              <a:sym typeface="Comfortaa"/>
            </a:endParaRPr>
          </a:p>
        </p:txBody>
      </p:sp>
      <p:sp>
        <p:nvSpPr>
          <p:cNvPr id="77" name="Google Shape;77;p14"/>
          <p:cNvSpPr/>
          <p:nvPr/>
        </p:nvSpPr>
        <p:spPr>
          <a:xfrm>
            <a:off x="0" y="4318425"/>
            <a:ext cx="792300" cy="825300"/>
          </a:xfrm>
          <a:prstGeom prst="ellipse">
            <a:avLst/>
          </a:prstGeom>
          <a:solidFill>
            <a:srgbClr val="CFE2F3"/>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4"/>
          <p:cNvSpPr txBox="1"/>
          <p:nvPr/>
        </p:nvSpPr>
        <p:spPr>
          <a:xfrm>
            <a:off x="-184650" y="4398025"/>
            <a:ext cx="1161600" cy="90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Impact"/>
                <a:ea typeface="Impact"/>
                <a:cs typeface="Impact"/>
                <a:sym typeface="Impact"/>
              </a:rPr>
              <a:t>Lesson</a:t>
            </a:r>
            <a:endParaRPr sz="1800">
              <a:latin typeface="Impact"/>
              <a:ea typeface="Impact"/>
              <a:cs typeface="Impact"/>
              <a:sym typeface="Impact"/>
            </a:endParaRPr>
          </a:p>
          <a:p>
            <a:pPr marL="0" lvl="0" indent="0" algn="ctr" rtl="0">
              <a:spcBef>
                <a:spcPts val="0"/>
              </a:spcBef>
              <a:spcAft>
                <a:spcPts val="0"/>
              </a:spcAft>
              <a:buNone/>
            </a:pPr>
            <a:r>
              <a:rPr lang="en" sz="1800">
                <a:latin typeface="Impact"/>
                <a:ea typeface="Impact"/>
                <a:cs typeface="Impact"/>
                <a:sym typeface="Impact"/>
              </a:rPr>
              <a:t>1</a:t>
            </a:r>
            <a:endParaRPr sz="1800">
              <a:latin typeface="Impact"/>
              <a:ea typeface="Impact"/>
              <a:cs typeface="Impact"/>
              <a:sym typeface="Impac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5"/>
          <p:cNvSpPr txBox="1"/>
          <p:nvPr/>
        </p:nvSpPr>
        <p:spPr>
          <a:xfrm>
            <a:off x="0" y="308875"/>
            <a:ext cx="9144000" cy="14235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1600" b="1" u="sng">
                <a:solidFill>
                  <a:schemeClr val="dk1"/>
                </a:solidFill>
              </a:rPr>
              <a:t>Lockdown Highs and Lows</a:t>
            </a:r>
            <a:endParaRPr sz="1600" b="1" u="sng">
              <a:solidFill>
                <a:schemeClr val="dk1"/>
              </a:solidFill>
              <a:latin typeface="Comfortaa"/>
              <a:ea typeface="Comfortaa"/>
              <a:cs typeface="Comfortaa"/>
              <a:sym typeface="Comfortaa"/>
            </a:endParaRPr>
          </a:p>
          <a:p>
            <a:pPr marL="0" lvl="0" indent="0" algn="l" rtl="0">
              <a:spcBef>
                <a:spcPts val="0"/>
              </a:spcBef>
              <a:spcAft>
                <a:spcPts val="0"/>
              </a:spcAft>
              <a:buNone/>
            </a:pPr>
            <a:endParaRPr sz="1100" b="1">
              <a:latin typeface="Comfortaa"/>
              <a:ea typeface="Comfortaa"/>
              <a:cs typeface="Comfortaa"/>
              <a:sym typeface="Comfortaa"/>
            </a:endParaRPr>
          </a:p>
          <a:p>
            <a:pPr marL="0" lvl="0" indent="0" algn="l" rtl="0">
              <a:spcBef>
                <a:spcPts val="0"/>
              </a:spcBef>
              <a:spcAft>
                <a:spcPts val="0"/>
              </a:spcAft>
              <a:buNone/>
            </a:pPr>
            <a:r>
              <a:rPr lang="en" sz="1200" b="1">
                <a:latin typeface="Comfortaa"/>
                <a:ea typeface="Comfortaa"/>
                <a:cs typeface="Comfortaa"/>
                <a:sym typeface="Comfortaa"/>
              </a:rPr>
              <a:t>Over the last few weeks, you will have gone through a range of different emotions and feelings when it comes to being in ‘lockdown’.  It is normal to have experienced times when you felt really happy, it is also completely normal to have times when you  you feel down in the dumps, fed up, sad or even worried. I bet when you first found out school was closing you might have felt really happy and excited. However, 7 weeks later - are you still feeling the same way? Think about your time in lockdown so far and chart your emotions on the scale below.</a:t>
            </a:r>
            <a:endParaRPr sz="1200" b="1">
              <a:latin typeface="Comfortaa"/>
              <a:ea typeface="Comfortaa"/>
              <a:cs typeface="Comfortaa"/>
              <a:sym typeface="Comfortaa"/>
            </a:endParaRPr>
          </a:p>
        </p:txBody>
      </p:sp>
      <p:sp>
        <p:nvSpPr>
          <p:cNvPr id="84" name="Google Shape;84;p15"/>
          <p:cNvSpPr/>
          <p:nvPr/>
        </p:nvSpPr>
        <p:spPr>
          <a:xfrm>
            <a:off x="692300" y="3035075"/>
            <a:ext cx="7759500" cy="483600"/>
          </a:xfrm>
          <a:prstGeom prst="leftRightArrow">
            <a:avLst>
              <a:gd name="adj1" fmla="val 50000"/>
              <a:gd name="adj2" fmla="val 50000"/>
            </a:avLst>
          </a:prstGeom>
          <a:solidFill>
            <a:srgbClr val="4C1130"/>
          </a:solidFill>
          <a:ln w="38100" cap="flat" cmpd="sng">
            <a:solidFill>
              <a:srgbClr val="FF0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5" name="Google Shape;85;p15"/>
          <p:cNvPicPr preferRelativeResize="0"/>
          <p:nvPr/>
        </p:nvPicPr>
        <p:blipFill>
          <a:blip r:embed="rId3">
            <a:alphaModFix/>
          </a:blip>
          <a:stretch>
            <a:fillRect/>
          </a:stretch>
        </p:blipFill>
        <p:spPr>
          <a:xfrm>
            <a:off x="0" y="2930725"/>
            <a:ext cx="692300" cy="692300"/>
          </a:xfrm>
          <a:prstGeom prst="rect">
            <a:avLst/>
          </a:prstGeom>
          <a:noFill/>
          <a:ln>
            <a:noFill/>
          </a:ln>
        </p:spPr>
      </p:pic>
      <p:pic>
        <p:nvPicPr>
          <p:cNvPr id="86" name="Google Shape;86;p15"/>
          <p:cNvPicPr preferRelativeResize="0"/>
          <p:nvPr/>
        </p:nvPicPr>
        <p:blipFill>
          <a:blip r:embed="rId4">
            <a:alphaModFix/>
          </a:blip>
          <a:stretch>
            <a:fillRect/>
          </a:stretch>
        </p:blipFill>
        <p:spPr>
          <a:xfrm>
            <a:off x="8451700" y="2930725"/>
            <a:ext cx="692299" cy="692300"/>
          </a:xfrm>
          <a:prstGeom prst="rect">
            <a:avLst/>
          </a:prstGeom>
          <a:noFill/>
          <a:ln>
            <a:noFill/>
          </a:ln>
        </p:spPr>
      </p:pic>
      <p:sp>
        <p:nvSpPr>
          <p:cNvPr id="87" name="Google Shape;87;p15"/>
          <p:cNvSpPr/>
          <p:nvPr/>
        </p:nvSpPr>
        <p:spPr>
          <a:xfrm>
            <a:off x="8401700" y="0"/>
            <a:ext cx="792300" cy="825300"/>
          </a:xfrm>
          <a:prstGeom prst="ellipse">
            <a:avLst/>
          </a:prstGeom>
          <a:solidFill>
            <a:srgbClr val="CFE2F3"/>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5"/>
          <p:cNvSpPr txBox="1"/>
          <p:nvPr/>
        </p:nvSpPr>
        <p:spPr>
          <a:xfrm>
            <a:off x="8217050" y="77525"/>
            <a:ext cx="1161600" cy="90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Impact"/>
                <a:ea typeface="Impact"/>
                <a:cs typeface="Impact"/>
                <a:sym typeface="Impact"/>
              </a:rPr>
              <a:t>Lesson</a:t>
            </a:r>
            <a:endParaRPr sz="1800">
              <a:latin typeface="Impact"/>
              <a:ea typeface="Impact"/>
              <a:cs typeface="Impact"/>
              <a:sym typeface="Impact"/>
            </a:endParaRPr>
          </a:p>
          <a:p>
            <a:pPr marL="0" lvl="0" indent="0" algn="ctr" rtl="0">
              <a:spcBef>
                <a:spcPts val="0"/>
              </a:spcBef>
              <a:spcAft>
                <a:spcPts val="0"/>
              </a:spcAft>
              <a:buNone/>
            </a:pPr>
            <a:r>
              <a:rPr lang="en" sz="1800">
                <a:latin typeface="Impact"/>
                <a:ea typeface="Impact"/>
                <a:cs typeface="Impact"/>
                <a:sym typeface="Impact"/>
              </a:rPr>
              <a:t>2</a:t>
            </a:r>
            <a:endParaRPr sz="1800">
              <a:latin typeface="Impact"/>
              <a:ea typeface="Impact"/>
              <a:cs typeface="Impact"/>
              <a:sym typeface="Impac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6"/>
          <p:cNvSpPr txBox="1"/>
          <p:nvPr/>
        </p:nvSpPr>
        <p:spPr>
          <a:xfrm>
            <a:off x="161150" y="101575"/>
            <a:ext cx="4660200" cy="5967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400">
                <a:latin typeface="Comfortaa"/>
                <a:ea typeface="Comfortaa"/>
                <a:cs typeface="Comfortaa"/>
                <a:sym typeface="Comfortaa"/>
              </a:rPr>
              <a:t>A week in my lockdown life...</a:t>
            </a:r>
            <a:endParaRPr sz="2400">
              <a:latin typeface="Comfortaa"/>
              <a:ea typeface="Comfortaa"/>
              <a:cs typeface="Comfortaa"/>
              <a:sym typeface="Comfortaa"/>
            </a:endParaRPr>
          </a:p>
        </p:txBody>
      </p:sp>
      <p:sp>
        <p:nvSpPr>
          <p:cNvPr id="94" name="Google Shape;94;p16"/>
          <p:cNvSpPr txBox="1"/>
          <p:nvPr/>
        </p:nvSpPr>
        <p:spPr>
          <a:xfrm>
            <a:off x="94000" y="825725"/>
            <a:ext cx="2189100" cy="20892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latin typeface="Comfortaa"/>
                <a:ea typeface="Comfortaa"/>
                <a:cs typeface="Comfortaa"/>
                <a:sym typeface="Comfortaa"/>
              </a:rPr>
              <a:t>Monday</a:t>
            </a:r>
            <a:endParaRPr sz="1200" b="1">
              <a:latin typeface="Comfortaa"/>
              <a:ea typeface="Comfortaa"/>
              <a:cs typeface="Comfortaa"/>
              <a:sym typeface="Comfortaa"/>
            </a:endParaRPr>
          </a:p>
        </p:txBody>
      </p:sp>
      <p:sp>
        <p:nvSpPr>
          <p:cNvPr id="95" name="Google Shape;95;p16"/>
          <p:cNvSpPr txBox="1"/>
          <p:nvPr/>
        </p:nvSpPr>
        <p:spPr>
          <a:xfrm>
            <a:off x="2382900" y="819175"/>
            <a:ext cx="2189100" cy="20892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latin typeface="Comfortaa"/>
                <a:ea typeface="Comfortaa"/>
                <a:cs typeface="Comfortaa"/>
                <a:sym typeface="Comfortaa"/>
              </a:rPr>
              <a:t>Tuesday</a:t>
            </a:r>
            <a:endParaRPr sz="1200" b="1">
              <a:latin typeface="Comfortaa"/>
              <a:ea typeface="Comfortaa"/>
              <a:cs typeface="Comfortaa"/>
              <a:sym typeface="Comfortaa"/>
            </a:endParaRPr>
          </a:p>
        </p:txBody>
      </p:sp>
      <p:sp>
        <p:nvSpPr>
          <p:cNvPr id="96" name="Google Shape;96;p16"/>
          <p:cNvSpPr txBox="1"/>
          <p:nvPr/>
        </p:nvSpPr>
        <p:spPr>
          <a:xfrm>
            <a:off x="4671800" y="819175"/>
            <a:ext cx="2189100" cy="20892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latin typeface="Comfortaa"/>
                <a:ea typeface="Comfortaa"/>
                <a:cs typeface="Comfortaa"/>
                <a:sym typeface="Comfortaa"/>
              </a:rPr>
              <a:t>Wednesday</a:t>
            </a:r>
            <a:endParaRPr sz="1200" b="1">
              <a:latin typeface="Comfortaa"/>
              <a:ea typeface="Comfortaa"/>
              <a:cs typeface="Comfortaa"/>
              <a:sym typeface="Comfortaa"/>
            </a:endParaRPr>
          </a:p>
        </p:txBody>
      </p:sp>
      <p:sp>
        <p:nvSpPr>
          <p:cNvPr id="97" name="Google Shape;97;p16"/>
          <p:cNvSpPr txBox="1"/>
          <p:nvPr/>
        </p:nvSpPr>
        <p:spPr>
          <a:xfrm>
            <a:off x="6960700" y="819175"/>
            <a:ext cx="2189100" cy="20892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latin typeface="Comfortaa"/>
                <a:ea typeface="Comfortaa"/>
                <a:cs typeface="Comfortaa"/>
                <a:sym typeface="Comfortaa"/>
              </a:rPr>
              <a:t>Thursday</a:t>
            </a:r>
            <a:endParaRPr sz="1200" b="1">
              <a:latin typeface="Comfortaa"/>
              <a:ea typeface="Comfortaa"/>
              <a:cs typeface="Comfortaa"/>
              <a:sym typeface="Comfortaa"/>
            </a:endParaRPr>
          </a:p>
        </p:txBody>
      </p:sp>
      <p:sp>
        <p:nvSpPr>
          <p:cNvPr id="98" name="Google Shape;98;p16"/>
          <p:cNvSpPr txBox="1"/>
          <p:nvPr/>
        </p:nvSpPr>
        <p:spPr>
          <a:xfrm>
            <a:off x="1334800" y="3042400"/>
            <a:ext cx="2189100" cy="20124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latin typeface="Comfortaa"/>
                <a:ea typeface="Comfortaa"/>
                <a:cs typeface="Comfortaa"/>
                <a:sym typeface="Comfortaa"/>
              </a:rPr>
              <a:t>Friday</a:t>
            </a:r>
            <a:endParaRPr sz="1200" b="1">
              <a:latin typeface="Comfortaa"/>
              <a:ea typeface="Comfortaa"/>
              <a:cs typeface="Comfortaa"/>
              <a:sym typeface="Comfortaa"/>
            </a:endParaRPr>
          </a:p>
        </p:txBody>
      </p:sp>
      <p:sp>
        <p:nvSpPr>
          <p:cNvPr id="99" name="Google Shape;99;p16"/>
          <p:cNvSpPr txBox="1"/>
          <p:nvPr/>
        </p:nvSpPr>
        <p:spPr>
          <a:xfrm>
            <a:off x="3676200" y="3042400"/>
            <a:ext cx="2189100" cy="20124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latin typeface="Comfortaa"/>
                <a:ea typeface="Comfortaa"/>
                <a:cs typeface="Comfortaa"/>
                <a:sym typeface="Comfortaa"/>
              </a:rPr>
              <a:t>Saturday</a:t>
            </a:r>
            <a:endParaRPr sz="1200" b="1">
              <a:latin typeface="Comfortaa"/>
              <a:ea typeface="Comfortaa"/>
              <a:cs typeface="Comfortaa"/>
              <a:sym typeface="Comfortaa"/>
            </a:endParaRPr>
          </a:p>
        </p:txBody>
      </p:sp>
      <p:sp>
        <p:nvSpPr>
          <p:cNvPr id="100" name="Google Shape;100;p16"/>
          <p:cNvSpPr txBox="1"/>
          <p:nvPr/>
        </p:nvSpPr>
        <p:spPr>
          <a:xfrm>
            <a:off x="6017600" y="3042625"/>
            <a:ext cx="2189100" cy="20124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latin typeface="Comfortaa"/>
                <a:ea typeface="Comfortaa"/>
                <a:cs typeface="Comfortaa"/>
                <a:sym typeface="Comfortaa"/>
              </a:rPr>
              <a:t>Sunday</a:t>
            </a:r>
            <a:endParaRPr sz="1200" b="1">
              <a:latin typeface="Comfortaa"/>
              <a:ea typeface="Comfortaa"/>
              <a:cs typeface="Comfortaa"/>
              <a:sym typeface="Comfortaa"/>
            </a:endParaRPr>
          </a:p>
        </p:txBody>
      </p:sp>
      <p:sp>
        <p:nvSpPr>
          <p:cNvPr id="101" name="Google Shape;101;p16"/>
          <p:cNvSpPr/>
          <p:nvPr/>
        </p:nvSpPr>
        <p:spPr>
          <a:xfrm>
            <a:off x="0" y="4318425"/>
            <a:ext cx="792300" cy="825300"/>
          </a:xfrm>
          <a:prstGeom prst="ellipse">
            <a:avLst/>
          </a:prstGeom>
          <a:solidFill>
            <a:srgbClr val="CFE2F3"/>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6"/>
          <p:cNvSpPr txBox="1"/>
          <p:nvPr/>
        </p:nvSpPr>
        <p:spPr>
          <a:xfrm>
            <a:off x="-184650" y="4415275"/>
            <a:ext cx="1161600" cy="90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Impact"/>
                <a:ea typeface="Impact"/>
                <a:cs typeface="Impact"/>
                <a:sym typeface="Impact"/>
              </a:rPr>
              <a:t>Lesson</a:t>
            </a:r>
            <a:endParaRPr sz="1800">
              <a:latin typeface="Impact"/>
              <a:ea typeface="Impact"/>
              <a:cs typeface="Impact"/>
              <a:sym typeface="Impact"/>
            </a:endParaRPr>
          </a:p>
          <a:p>
            <a:pPr marL="0" lvl="0" indent="0" algn="ctr" rtl="0">
              <a:spcBef>
                <a:spcPts val="0"/>
              </a:spcBef>
              <a:spcAft>
                <a:spcPts val="0"/>
              </a:spcAft>
              <a:buNone/>
            </a:pPr>
            <a:r>
              <a:rPr lang="en" sz="1800">
                <a:latin typeface="Impact"/>
                <a:ea typeface="Impact"/>
                <a:cs typeface="Impact"/>
                <a:sym typeface="Impact"/>
              </a:rPr>
              <a:t>3</a:t>
            </a:r>
            <a:endParaRPr sz="1800">
              <a:latin typeface="Impact"/>
              <a:ea typeface="Impact"/>
              <a:cs typeface="Impact"/>
              <a:sym typeface="Impac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7"/>
          <p:cNvSpPr txBox="1"/>
          <p:nvPr/>
        </p:nvSpPr>
        <p:spPr>
          <a:xfrm>
            <a:off x="93850" y="87950"/>
            <a:ext cx="8917200" cy="8253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Comfortaa"/>
                <a:ea typeface="Comfortaa"/>
                <a:cs typeface="Comfortaa"/>
                <a:sym typeface="Comfortaa"/>
              </a:rPr>
              <a:t>To know where we are going, we must first learn where we are from. Interview an older family member and find out as  much as you can about them. This would be the perfect opportunity for you to phone or facetime a relative who doesn’t live in the same house as you.</a:t>
            </a:r>
            <a:endParaRPr b="1">
              <a:latin typeface="Comfortaa"/>
              <a:ea typeface="Comfortaa"/>
              <a:cs typeface="Comfortaa"/>
              <a:sym typeface="Comfortaa"/>
            </a:endParaRPr>
          </a:p>
        </p:txBody>
      </p:sp>
      <p:sp>
        <p:nvSpPr>
          <p:cNvPr id="108" name="Google Shape;108;p17"/>
          <p:cNvSpPr txBox="1"/>
          <p:nvPr/>
        </p:nvSpPr>
        <p:spPr>
          <a:xfrm>
            <a:off x="523750" y="1189350"/>
            <a:ext cx="7883100" cy="38466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Font typeface="Comfortaa"/>
              <a:buAutoNum type="arabicPeriod"/>
            </a:pPr>
            <a:r>
              <a:rPr lang="en" sz="1800" b="1">
                <a:latin typeface="Comfortaa"/>
                <a:ea typeface="Comfortaa"/>
                <a:cs typeface="Comfortaa"/>
                <a:sym typeface="Comfortaa"/>
              </a:rPr>
              <a:t>What is your first memory?</a:t>
            </a:r>
            <a:endParaRPr sz="1800" b="1">
              <a:latin typeface="Comfortaa"/>
              <a:ea typeface="Comfortaa"/>
              <a:cs typeface="Comfortaa"/>
              <a:sym typeface="Comfortaa"/>
            </a:endParaRPr>
          </a:p>
          <a:p>
            <a:pPr marL="457200" lvl="0" indent="-342900" algn="l" rtl="0">
              <a:lnSpc>
                <a:spcPct val="115000"/>
              </a:lnSpc>
              <a:spcBef>
                <a:spcPts val="0"/>
              </a:spcBef>
              <a:spcAft>
                <a:spcPts val="0"/>
              </a:spcAft>
              <a:buSzPts val="1800"/>
              <a:buFont typeface="Comfortaa"/>
              <a:buAutoNum type="arabicPeriod"/>
            </a:pPr>
            <a:r>
              <a:rPr lang="en" sz="1800" b="1">
                <a:latin typeface="Comfortaa"/>
                <a:ea typeface="Comfortaa"/>
                <a:cs typeface="Comfortaa"/>
                <a:sym typeface="Comfortaa"/>
              </a:rPr>
              <a:t>Who’s the oldest relative you remember (and what do you remember about him or her)?</a:t>
            </a:r>
            <a:endParaRPr sz="1800" b="1">
              <a:latin typeface="Comfortaa"/>
              <a:ea typeface="Comfortaa"/>
              <a:cs typeface="Comfortaa"/>
              <a:sym typeface="Comfortaa"/>
            </a:endParaRPr>
          </a:p>
          <a:p>
            <a:pPr marL="457200" lvl="0" indent="-342900" algn="l" rtl="0">
              <a:lnSpc>
                <a:spcPct val="115000"/>
              </a:lnSpc>
              <a:spcBef>
                <a:spcPts val="0"/>
              </a:spcBef>
              <a:spcAft>
                <a:spcPts val="0"/>
              </a:spcAft>
              <a:buSzPts val="1800"/>
              <a:buFont typeface="Comfortaa"/>
              <a:buAutoNum type="arabicPeriod"/>
            </a:pPr>
            <a:r>
              <a:rPr lang="en" sz="1800" b="1">
                <a:latin typeface="Comfortaa"/>
                <a:ea typeface="Comfortaa"/>
                <a:cs typeface="Comfortaa"/>
                <a:sym typeface="Comfortaa"/>
              </a:rPr>
              <a:t>Tell me about your childhood home.</a:t>
            </a:r>
            <a:endParaRPr sz="1800" b="1">
              <a:latin typeface="Comfortaa"/>
              <a:ea typeface="Comfortaa"/>
              <a:cs typeface="Comfortaa"/>
              <a:sym typeface="Comfortaa"/>
            </a:endParaRPr>
          </a:p>
          <a:p>
            <a:pPr marL="457200" lvl="0" indent="-342900" algn="l" rtl="0">
              <a:lnSpc>
                <a:spcPct val="115000"/>
              </a:lnSpc>
              <a:spcBef>
                <a:spcPts val="0"/>
              </a:spcBef>
              <a:spcAft>
                <a:spcPts val="0"/>
              </a:spcAft>
              <a:buSzPts val="1800"/>
              <a:buFont typeface="Comfortaa"/>
              <a:buAutoNum type="arabicPeriod"/>
            </a:pPr>
            <a:r>
              <a:rPr lang="en" sz="1800" b="1">
                <a:latin typeface="Comfortaa"/>
                <a:ea typeface="Comfortaa"/>
                <a:cs typeface="Comfortaa"/>
                <a:sym typeface="Comfortaa"/>
              </a:rPr>
              <a:t>What were your favorite school subjects?</a:t>
            </a:r>
            <a:endParaRPr sz="1800" b="1">
              <a:latin typeface="Comfortaa"/>
              <a:ea typeface="Comfortaa"/>
              <a:cs typeface="Comfortaa"/>
              <a:sym typeface="Comfortaa"/>
            </a:endParaRPr>
          </a:p>
          <a:p>
            <a:pPr marL="457200" lvl="0" indent="-342900" algn="l" rtl="0">
              <a:lnSpc>
                <a:spcPct val="115000"/>
              </a:lnSpc>
              <a:spcBef>
                <a:spcPts val="0"/>
              </a:spcBef>
              <a:spcAft>
                <a:spcPts val="0"/>
              </a:spcAft>
              <a:buSzPts val="1800"/>
              <a:buFont typeface="Comfortaa"/>
              <a:buAutoNum type="arabicPeriod"/>
            </a:pPr>
            <a:r>
              <a:rPr lang="en" sz="1800" b="1">
                <a:latin typeface="Comfortaa"/>
                <a:ea typeface="Comfortaa"/>
                <a:cs typeface="Comfortaa"/>
                <a:sym typeface="Comfortaa"/>
              </a:rPr>
              <a:t>Did you have a job? What did you used to do?</a:t>
            </a:r>
            <a:endParaRPr sz="1800" b="1">
              <a:latin typeface="Comfortaa"/>
              <a:ea typeface="Comfortaa"/>
              <a:cs typeface="Comfortaa"/>
              <a:sym typeface="Comfortaa"/>
            </a:endParaRPr>
          </a:p>
          <a:p>
            <a:pPr marL="457200" lvl="0" indent="-342900" algn="l" rtl="0">
              <a:lnSpc>
                <a:spcPct val="115000"/>
              </a:lnSpc>
              <a:spcBef>
                <a:spcPts val="0"/>
              </a:spcBef>
              <a:spcAft>
                <a:spcPts val="0"/>
              </a:spcAft>
              <a:buSzPts val="1800"/>
              <a:buFont typeface="Comfortaa"/>
              <a:buAutoNum type="arabicPeriod"/>
            </a:pPr>
            <a:r>
              <a:rPr lang="en" sz="1800" b="1">
                <a:latin typeface="Comfortaa"/>
                <a:ea typeface="Comfortaa"/>
                <a:cs typeface="Comfortaa"/>
                <a:sym typeface="Comfortaa"/>
              </a:rPr>
              <a:t>What other historical events have happened in your lifetime?</a:t>
            </a:r>
            <a:endParaRPr sz="1800" b="1">
              <a:latin typeface="Comfortaa"/>
              <a:ea typeface="Comfortaa"/>
              <a:cs typeface="Comfortaa"/>
              <a:sym typeface="Comfortaa"/>
            </a:endParaRPr>
          </a:p>
          <a:p>
            <a:pPr marL="0" lvl="0" indent="0" algn="l" rtl="0">
              <a:lnSpc>
                <a:spcPct val="115000"/>
              </a:lnSpc>
              <a:spcBef>
                <a:spcPts val="0"/>
              </a:spcBef>
              <a:spcAft>
                <a:spcPts val="0"/>
              </a:spcAft>
              <a:buNone/>
            </a:pPr>
            <a:endParaRPr sz="1300">
              <a:solidFill>
                <a:srgbClr val="4A4A4A"/>
              </a:solidFill>
              <a:latin typeface="Comfortaa"/>
              <a:ea typeface="Comfortaa"/>
              <a:cs typeface="Comfortaa"/>
              <a:sym typeface="Comfortaa"/>
            </a:endParaRPr>
          </a:p>
          <a:p>
            <a:pPr marL="0" lvl="0" indent="0" algn="l" rtl="0">
              <a:spcBef>
                <a:spcPts val="3000"/>
              </a:spcBef>
              <a:spcAft>
                <a:spcPts val="0"/>
              </a:spcAft>
              <a:buNone/>
            </a:pPr>
            <a:endParaRPr/>
          </a:p>
        </p:txBody>
      </p:sp>
      <p:sp>
        <p:nvSpPr>
          <p:cNvPr id="109" name="Google Shape;109;p17"/>
          <p:cNvSpPr txBox="1"/>
          <p:nvPr/>
        </p:nvSpPr>
        <p:spPr>
          <a:xfrm>
            <a:off x="93850" y="3988575"/>
            <a:ext cx="8313000" cy="1047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Comfortaa"/>
                <a:ea typeface="Comfortaa"/>
                <a:cs typeface="Comfortaa"/>
                <a:sym typeface="Comfortaa"/>
              </a:rPr>
              <a:t>Think about how you will conduct your interview - you could write the answers down, or create a video of the interview. You could use pictures to create a collage of the person you have interviews. Use the next slide to present the answers to your interview. If you video record it, insert a link to your Google Drive Video.</a:t>
            </a:r>
            <a:endParaRPr b="1">
              <a:latin typeface="Comfortaa"/>
              <a:ea typeface="Comfortaa"/>
              <a:cs typeface="Comfortaa"/>
              <a:sym typeface="Comfortaa"/>
            </a:endParaRPr>
          </a:p>
        </p:txBody>
      </p:sp>
      <p:sp>
        <p:nvSpPr>
          <p:cNvPr id="110" name="Google Shape;110;p17"/>
          <p:cNvSpPr/>
          <p:nvPr/>
        </p:nvSpPr>
        <p:spPr>
          <a:xfrm>
            <a:off x="8351700" y="4210875"/>
            <a:ext cx="792300" cy="825300"/>
          </a:xfrm>
          <a:prstGeom prst="ellipse">
            <a:avLst/>
          </a:prstGeom>
          <a:solidFill>
            <a:srgbClr val="CFE2F3"/>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7"/>
          <p:cNvSpPr txBox="1"/>
          <p:nvPr/>
        </p:nvSpPr>
        <p:spPr>
          <a:xfrm>
            <a:off x="8167050" y="4310650"/>
            <a:ext cx="1161600" cy="90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Impact"/>
                <a:ea typeface="Impact"/>
                <a:cs typeface="Impact"/>
                <a:sym typeface="Impact"/>
              </a:rPr>
              <a:t>Lesson</a:t>
            </a:r>
            <a:endParaRPr sz="1800">
              <a:latin typeface="Impact"/>
              <a:ea typeface="Impact"/>
              <a:cs typeface="Impact"/>
              <a:sym typeface="Impact"/>
            </a:endParaRPr>
          </a:p>
          <a:p>
            <a:pPr marL="0" lvl="0" indent="0" algn="ctr" rtl="0">
              <a:spcBef>
                <a:spcPts val="0"/>
              </a:spcBef>
              <a:spcAft>
                <a:spcPts val="0"/>
              </a:spcAft>
              <a:buNone/>
            </a:pPr>
            <a:r>
              <a:rPr lang="en" sz="1800">
                <a:latin typeface="Impact"/>
                <a:ea typeface="Impact"/>
                <a:cs typeface="Impact"/>
                <a:sym typeface="Impact"/>
              </a:rPr>
              <a:t>4</a:t>
            </a:r>
            <a:endParaRPr sz="1800">
              <a:latin typeface="Impact"/>
              <a:ea typeface="Impact"/>
              <a:cs typeface="Impact"/>
              <a:sym typeface="Impac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p:nvPr/>
        </p:nvSpPr>
        <p:spPr>
          <a:xfrm>
            <a:off x="67025" y="4237875"/>
            <a:ext cx="792300" cy="825300"/>
          </a:xfrm>
          <a:prstGeom prst="ellipse">
            <a:avLst/>
          </a:prstGeom>
          <a:solidFill>
            <a:srgbClr val="CFE2F3"/>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8"/>
          <p:cNvSpPr txBox="1"/>
          <p:nvPr/>
        </p:nvSpPr>
        <p:spPr>
          <a:xfrm>
            <a:off x="-117625" y="4318225"/>
            <a:ext cx="1161600" cy="90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Impact"/>
                <a:ea typeface="Impact"/>
                <a:cs typeface="Impact"/>
                <a:sym typeface="Impact"/>
              </a:rPr>
              <a:t>Lesson</a:t>
            </a:r>
            <a:endParaRPr sz="1800">
              <a:latin typeface="Impact"/>
              <a:ea typeface="Impact"/>
              <a:cs typeface="Impact"/>
              <a:sym typeface="Impact"/>
            </a:endParaRPr>
          </a:p>
          <a:p>
            <a:pPr marL="0" lvl="0" indent="0" algn="ctr" rtl="0">
              <a:spcBef>
                <a:spcPts val="0"/>
              </a:spcBef>
              <a:spcAft>
                <a:spcPts val="0"/>
              </a:spcAft>
              <a:buNone/>
            </a:pPr>
            <a:r>
              <a:rPr lang="en" sz="1800">
                <a:latin typeface="Impact"/>
                <a:ea typeface="Impact"/>
                <a:cs typeface="Impact"/>
                <a:sym typeface="Impact"/>
              </a:rPr>
              <a:t>4</a:t>
            </a:r>
            <a:endParaRPr sz="1800">
              <a:latin typeface="Impact"/>
              <a:ea typeface="Impact"/>
              <a:cs typeface="Impact"/>
              <a:sym typeface="Impact"/>
            </a:endParaRPr>
          </a:p>
        </p:txBody>
      </p:sp>
      <p:sp>
        <p:nvSpPr>
          <p:cNvPr id="118" name="Google Shape;118;p18"/>
          <p:cNvSpPr txBox="1"/>
          <p:nvPr/>
        </p:nvSpPr>
        <p:spPr>
          <a:xfrm>
            <a:off x="161150" y="141850"/>
            <a:ext cx="5130000" cy="5775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Comfortaa"/>
                <a:ea typeface="Comfortaa"/>
                <a:cs typeface="Comfortaa"/>
                <a:sym typeface="Comfortaa"/>
              </a:rPr>
              <a:t>My Interview with….</a:t>
            </a:r>
            <a:endParaRPr sz="1800">
              <a:latin typeface="Comfortaa"/>
              <a:ea typeface="Comfortaa"/>
              <a:cs typeface="Comfortaa"/>
              <a:sym typeface="Comforta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9"/>
          <p:cNvSpPr txBox="1">
            <a:spLocks noGrp="1"/>
          </p:cNvSpPr>
          <p:nvPr>
            <p:ph type="ctrTitle"/>
          </p:nvPr>
        </p:nvSpPr>
        <p:spPr>
          <a:xfrm>
            <a:off x="311700" y="261125"/>
            <a:ext cx="8520600" cy="813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600" b="1">
                <a:latin typeface="Comfortaa"/>
                <a:ea typeface="Comfortaa"/>
                <a:cs typeface="Comfortaa"/>
                <a:sym typeface="Comfortaa"/>
              </a:rPr>
              <a:t>The Heroes of this Crisis:</a:t>
            </a:r>
            <a:endParaRPr sz="3600" b="1">
              <a:latin typeface="Comfortaa"/>
              <a:ea typeface="Comfortaa"/>
              <a:cs typeface="Comfortaa"/>
              <a:sym typeface="Comfortaa"/>
            </a:endParaRPr>
          </a:p>
        </p:txBody>
      </p:sp>
      <p:sp>
        <p:nvSpPr>
          <p:cNvPr id="124" name="Google Shape;124;p19"/>
          <p:cNvSpPr/>
          <p:nvPr/>
        </p:nvSpPr>
        <p:spPr>
          <a:xfrm>
            <a:off x="0" y="4318425"/>
            <a:ext cx="792300" cy="825300"/>
          </a:xfrm>
          <a:prstGeom prst="ellipse">
            <a:avLst/>
          </a:prstGeom>
          <a:solidFill>
            <a:srgbClr val="CFE2F3"/>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9"/>
          <p:cNvSpPr txBox="1"/>
          <p:nvPr/>
        </p:nvSpPr>
        <p:spPr>
          <a:xfrm>
            <a:off x="-184650" y="4415000"/>
            <a:ext cx="1161600" cy="90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Impact"/>
                <a:ea typeface="Impact"/>
                <a:cs typeface="Impact"/>
                <a:sym typeface="Impact"/>
              </a:rPr>
              <a:t>Lesson</a:t>
            </a:r>
            <a:endParaRPr sz="1800">
              <a:latin typeface="Impact"/>
              <a:ea typeface="Impact"/>
              <a:cs typeface="Impact"/>
              <a:sym typeface="Impact"/>
            </a:endParaRPr>
          </a:p>
          <a:p>
            <a:pPr marL="0" lvl="0" indent="0" algn="ctr" rtl="0">
              <a:spcBef>
                <a:spcPts val="0"/>
              </a:spcBef>
              <a:spcAft>
                <a:spcPts val="0"/>
              </a:spcAft>
              <a:buNone/>
            </a:pPr>
            <a:r>
              <a:rPr lang="en" sz="1800">
                <a:latin typeface="Impact"/>
                <a:ea typeface="Impact"/>
                <a:cs typeface="Impact"/>
                <a:sym typeface="Impact"/>
              </a:rPr>
              <a:t>5</a:t>
            </a:r>
            <a:endParaRPr sz="1800">
              <a:latin typeface="Impact"/>
              <a:ea typeface="Impact"/>
              <a:cs typeface="Impact"/>
              <a:sym typeface="Impac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p:nvPr/>
        </p:nvSpPr>
        <p:spPr>
          <a:xfrm>
            <a:off x="2135300" y="3572250"/>
            <a:ext cx="7338000" cy="85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20"/>
          <p:cNvSpPr/>
          <p:nvPr/>
        </p:nvSpPr>
        <p:spPr>
          <a:xfrm>
            <a:off x="0" y="4318425"/>
            <a:ext cx="792300" cy="825300"/>
          </a:xfrm>
          <a:prstGeom prst="ellipse">
            <a:avLst/>
          </a:prstGeom>
          <a:solidFill>
            <a:srgbClr val="CFE2F3"/>
          </a:solidFill>
          <a:ln w="19050" cap="flat" cmpd="sng">
            <a:solidFill>
              <a:srgbClr val="0737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0"/>
          <p:cNvSpPr txBox="1"/>
          <p:nvPr/>
        </p:nvSpPr>
        <p:spPr>
          <a:xfrm>
            <a:off x="-184650" y="4428450"/>
            <a:ext cx="1161600" cy="90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Impact"/>
                <a:ea typeface="Impact"/>
                <a:cs typeface="Impact"/>
                <a:sym typeface="Impact"/>
              </a:rPr>
              <a:t>Lesson</a:t>
            </a:r>
            <a:endParaRPr sz="1800">
              <a:latin typeface="Impact"/>
              <a:ea typeface="Impact"/>
              <a:cs typeface="Impact"/>
              <a:sym typeface="Impact"/>
            </a:endParaRPr>
          </a:p>
          <a:p>
            <a:pPr marL="0" lvl="0" indent="0" algn="ctr" rtl="0">
              <a:spcBef>
                <a:spcPts val="0"/>
              </a:spcBef>
              <a:spcAft>
                <a:spcPts val="0"/>
              </a:spcAft>
              <a:buNone/>
            </a:pPr>
            <a:r>
              <a:rPr lang="en" sz="1800">
                <a:latin typeface="Impact"/>
                <a:ea typeface="Impact"/>
                <a:cs typeface="Impact"/>
                <a:sym typeface="Impact"/>
              </a:rPr>
              <a:t>5</a:t>
            </a:r>
            <a:endParaRPr sz="1800">
              <a:latin typeface="Impact"/>
              <a:ea typeface="Impact"/>
              <a:cs typeface="Impact"/>
              <a:sym typeface="Impact"/>
            </a:endParaRPr>
          </a:p>
        </p:txBody>
      </p:sp>
      <p:sp>
        <p:nvSpPr>
          <p:cNvPr id="133" name="Google Shape;133;p20"/>
          <p:cNvSpPr txBox="1"/>
          <p:nvPr/>
        </p:nvSpPr>
        <p:spPr>
          <a:xfrm>
            <a:off x="2283025" y="67150"/>
            <a:ext cx="4686900" cy="49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700" u="sng">
                <a:latin typeface="Comfortaa"/>
                <a:ea typeface="Comfortaa"/>
                <a:cs typeface="Comfortaa"/>
                <a:sym typeface="Comfortaa"/>
              </a:rPr>
              <a:t>Reflecting On My Lockdown Experience</a:t>
            </a:r>
            <a:endParaRPr sz="1700" u="sng">
              <a:latin typeface="Comfortaa"/>
              <a:ea typeface="Comfortaa"/>
              <a:cs typeface="Comfortaa"/>
              <a:sym typeface="Comfortaa"/>
            </a:endParaRPr>
          </a:p>
        </p:txBody>
      </p:sp>
      <p:sp>
        <p:nvSpPr>
          <p:cNvPr id="134" name="Google Shape;134;p20"/>
          <p:cNvSpPr txBox="1"/>
          <p:nvPr/>
        </p:nvSpPr>
        <p:spPr>
          <a:xfrm>
            <a:off x="228300" y="598450"/>
            <a:ext cx="2189100" cy="671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200" i="1"/>
              <a:t>Things I am looking forward to doing when things go back to normal:</a:t>
            </a:r>
            <a:endParaRPr sz="1200" i="1"/>
          </a:p>
        </p:txBody>
      </p:sp>
      <p:sp>
        <p:nvSpPr>
          <p:cNvPr id="135" name="Google Shape;135;p20"/>
          <p:cNvSpPr txBox="1"/>
          <p:nvPr/>
        </p:nvSpPr>
        <p:spPr>
          <a:xfrm>
            <a:off x="3415763" y="598450"/>
            <a:ext cx="2189100" cy="671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200" i="1"/>
              <a:t>Things I will do differently once life returns to normal:</a:t>
            </a:r>
            <a:endParaRPr sz="1200" i="1"/>
          </a:p>
        </p:txBody>
      </p:sp>
      <p:sp>
        <p:nvSpPr>
          <p:cNvPr id="136" name="Google Shape;136;p20"/>
          <p:cNvSpPr txBox="1"/>
          <p:nvPr/>
        </p:nvSpPr>
        <p:spPr>
          <a:xfrm>
            <a:off x="6603225" y="598450"/>
            <a:ext cx="2189100" cy="671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200" i="1"/>
              <a:t>Ideas for making the world a better place once we have beaten Coronavirus:</a:t>
            </a:r>
            <a:endParaRPr sz="1200" i="1"/>
          </a:p>
        </p:txBody>
      </p:sp>
      <p:sp>
        <p:nvSpPr>
          <p:cNvPr id="137" name="Google Shape;137;p20"/>
          <p:cNvSpPr/>
          <p:nvPr/>
        </p:nvSpPr>
        <p:spPr>
          <a:xfrm>
            <a:off x="1087800" y="1269850"/>
            <a:ext cx="349200" cy="335700"/>
          </a:xfrm>
          <a:prstGeom prst="downArrow">
            <a:avLst>
              <a:gd name="adj1" fmla="val 50000"/>
              <a:gd name="adj2" fmla="val 50000"/>
            </a:avLst>
          </a:prstGeom>
          <a:solidFill>
            <a:srgbClr val="0000FF"/>
          </a:solidFill>
          <a:ln w="9525" cap="flat" cmpd="sng">
            <a:solidFill>
              <a:srgbClr val="000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0"/>
          <p:cNvSpPr/>
          <p:nvPr/>
        </p:nvSpPr>
        <p:spPr>
          <a:xfrm>
            <a:off x="4335713" y="1269850"/>
            <a:ext cx="349200" cy="335700"/>
          </a:xfrm>
          <a:prstGeom prst="downArrow">
            <a:avLst>
              <a:gd name="adj1" fmla="val 50000"/>
              <a:gd name="adj2" fmla="val 50000"/>
            </a:avLst>
          </a:prstGeom>
          <a:solidFill>
            <a:srgbClr val="FF00FF"/>
          </a:solidFill>
          <a:ln w="9525" cap="flat" cmpd="sng">
            <a:solidFill>
              <a:srgbClr val="FF0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0"/>
          <p:cNvSpPr/>
          <p:nvPr/>
        </p:nvSpPr>
        <p:spPr>
          <a:xfrm>
            <a:off x="7523175" y="1269850"/>
            <a:ext cx="349200" cy="335700"/>
          </a:xfrm>
          <a:prstGeom prst="downArrow">
            <a:avLst>
              <a:gd name="adj1" fmla="val 50000"/>
              <a:gd name="adj2" fmla="val 50000"/>
            </a:avLst>
          </a:prstGeom>
          <a:solidFill>
            <a:srgbClr val="00FF00"/>
          </a:solidFill>
          <a:ln w="9525"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428</Words>
  <Application>Microsoft Macintosh PowerPoint</Application>
  <PresentationFormat>On-screen Show (16:9)</PresentationFormat>
  <Paragraphs>52</Paragraphs>
  <Slides>8</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Comfortaa</vt:lpstr>
      <vt:lpstr>Simple Light</vt:lpstr>
      <vt:lpstr>PowerPoint Presentation</vt:lpstr>
      <vt:lpstr>PowerPoint Presentation</vt:lpstr>
      <vt:lpstr>PowerPoint Presentation</vt:lpstr>
      <vt:lpstr>PowerPoint Presentation</vt:lpstr>
      <vt:lpstr>PowerPoint Presentation</vt:lpstr>
      <vt:lpstr>PowerPoint Presentation</vt:lpstr>
      <vt:lpstr>The Heroes of this Crisis: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Lynne Jones</cp:lastModifiedBy>
  <cp:revision>1</cp:revision>
  <dcterms:modified xsi:type="dcterms:W3CDTF">2021-01-08T10:06:30Z</dcterms:modified>
</cp:coreProperties>
</file>