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3" r:id="rId1"/>
  </p:sldMasterIdLst>
  <p:notesMasterIdLst>
    <p:notesMasterId r:id="rId6"/>
  </p:notesMasterIdLst>
  <p:sldIdLst>
    <p:sldId id="278" r:id="rId2"/>
    <p:sldId id="279" r:id="rId3"/>
    <p:sldId id="276" r:id="rId4"/>
    <p:sldId id="277" r:id="rId5"/>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8102"/>
    <a:srgbClr val="A7A7A7"/>
    <a:srgbClr val="EEB40A"/>
    <a:srgbClr val="FF7701"/>
    <a:srgbClr val="FFED3E"/>
    <a:srgbClr val="FFF948"/>
    <a:srgbClr val="E4C629"/>
    <a:srgbClr val="FFF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144"/>
    <p:restoredTop sz="93061"/>
  </p:normalViewPr>
  <p:slideViewPr>
    <p:cSldViewPr snapToGrid="0" snapToObjects="1">
      <p:cViewPr varScale="1">
        <p:scale>
          <a:sx n="68" d="100"/>
          <a:sy n="68" d="100"/>
        </p:scale>
        <p:origin x="-3392" y="-11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2"/>
            <a:ext cx="2971800" cy="458788"/>
          </a:xfrm>
          <a:prstGeom prst="rect">
            <a:avLst/>
          </a:prstGeom>
        </p:spPr>
        <p:txBody>
          <a:bodyPr vert="horz" lIns="91440" tIns="45720" rIns="91440" bIns="45720" rtlCol="0"/>
          <a:lstStyle>
            <a:lvl1pPr algn="r">
              <a:defRPr sz="1200"/>
            </a:lvl1pPr>
          </a:lstStyle>
          <a:p>
            <a:fld id="{28D48C0C-4E60-814E-B518-C57AA0947592}" type="datetimeFigureOut">
              <a:rPr lang="en-US" smtClean="0"/>
              <a:t>06/07/20</a:t>
            </a:fld>
            <a:endParaRPr lang="en-US" dirty="0"/>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234102-0ADA-3F4F-A855-30D63F3A7A19}" type="slidenum">
              <a:rPr lang="en-US" smtClean="0"/>
              <a:t>‹#›</a:t>
            </a:fld>
            <a:endParaRPr lang="en-US" dirty="0"/>
          </a:p>
        </p:txBody>
      </p:sp>
    </p:spTree>
    <p:extLst>
      <p:ext uri="{BB962C8B-B14F-4D97-AF65-F5344CB8AC3E}">
        <p14:creationId xmlns:p14="http://schemas.microsoft.com/office/powerpoint/2010/main" val="160948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39F5D5-16E5-C34E-B438-BC86881D3A52}"/>
              </a:ext>
            </a:extLst>
          </p:cNvPr>
          <p:cNvSpPr>
            <a:spLocks noGrp="1"/>
          </p:cNvSpPr>
          <p:nvPr>
            <p:ph type="ctrTitle"/>
          </p:nvPr>
        </p:nvSpPr>
        <p:spPr>
          <a:xfrm>
            <a:off x="857250" y="1621191"/>
            <a:ext cx="5143500" cy="3448756"/>
          </a:xfrm>
        </p:spPr>
        <p:txBody>
          <a:bodyPr anchor="b"/>
          <a:lstStyle>
            <a:lvl1pPr algn="ctr">
              <a:defRPr sz="3375"/>
            </a:lvl1pPr>
          </a:lstStyle>
          <a:p>
            <a:r>
              <a:rPr lang="en-GB"/>
              <a:t>Click to edit Master title style</a:t>
            </a:r>
            <a:endParaRPr lang="en-US"/>
          </a:p>
        </p:txBody>
      </p:sp>
      <p:sp>
        <p:nvSpPr>
          <p:cNvPr id="3" name="Subtitle 2">
            <a:extLst>
              <a:ext uri="{FF2B5EF4-FFF2-40B4-BE49-F238E27FC236}">
                <a16:creationId xmlns:a16="http://schemas.microsoft.com/office/drawing/2014/main" xmlns="" id="{4C850FF9-5CC5-A647-AB99-BB1E6C22F62E}"/>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xmlns="" id="{B5E2B6F1-452E-6B4D-A4FB-914886DEBEF2}"/>
              </a:ext>
            </a:extLst>
          </p:cNvPr>
          <p:cNvSpPr>
            <a:spLocks noGrp="1"/>
          </p:cNvSpPr>
          <p:nvPr>
            <p:ph type="dt" sz="half" idx="10"/>
          </p:nvPr>
        </p:nvSpPr>
        <p:spPr/>
        <p:txBody>
          <a:bodyPr/>
          <a:lstStyle/>
          <a:p>
            <a:fld id="{02AC24A9-CCB6-4F8D-B8DB-C2F3692CFA5A}" type="datetimeFigureOut">
              <a:rPr lang="en-US" smtClean="0"/>
              <a:t>06/07/20</a:t>
            </a:fld>
            <a:endParaRPr lang="en-US" dirty="0"/>
          </a:p>
        </p:txBody>
      </p:sp>
      <p:sp>
        <p:nvSpPr>
          <p:cNvPr id="5" name="Footer Placeholder 4">
            <a:extLst>
              <a:ext uri="{FF2B5EF4-FFF2-40B4-BE49-F238E27FC236}">
                <a16:creationId xmlns:a16="http://schemas.microsoft.com/office/drawing/2014/main" xmlns="" id="{EB334D34-9D99-E246-BA94-761E4B805E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08FCD006-CA4A-9F4C-A9F0-8DEED41D0798}"/>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326124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DE9231-B2B4-074D-8B1E-D4377B4675C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xmlns="" id="{015C6B8B-A470-2D4A-B976-582EFCEF159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AE77CEED-C3BA-144E-A8BC-78E96AE9D0EB}"/>
              </a:ext>
            </a:extLst>
          </p:cNvPr>
          <p:cNvSpPr>
            <a:spLocks noGrp="1"/>
          </p:cNvSpPr>
          <p:nvPr>
            <p:ph type="dt" sz="half" idx="10"/>
          </p:nvPr>
        </p:nvSpPr>
        <p:spPr/>
        <p:txBody>
          <a:bodyPr/>
          <a:lstStyle/>
          <a:p>
            <a:fld id="{02AC24A9-CCB6-4F8D-B8DB-C2F3692CFA5A}" type="datetimeFigureOut">
              <a:rPr lang="en-US" smtClean="0"/>
              <a:t>06/07/20</a:t>
            </a:fld>
            <a:endParaRPr lang="en-US" dirty="0"/>
          </a:p>
        </p:txBody>
      </p:sp>
      <p:sp>
        <p:nvSpPr>
          <p:cNvPr id="5" name="Footer Placeholder 4">
            <a:extLst>
              <a:ext uri="{FF2B5EF4-FFF2-40B4-BE49-F238E27FC236}">
                <a16:creationId xmlns:a16="http://schemas.microsoft.com/office/drawing/2014/main" xmlns="" id="{F758FA60-1663-4A4B-AFC9-A7919D7AF25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5798A72B-8BB7-044C-B1C6-E373B9724E4D}"/>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2980335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566CAC79-1867-F04F-8F97-10C2A59AEAFE}"/>
              </a:ext>
            </a:extLst>
          </p:cNvPr>
          <p:cNvSpPr>
            <a:spLocks noGrp="1"/>
          </p:cNvSpPr>
          <p:nvPr>
            <p:ph type="title" orient="vert"/>
          </p:nvPr>
        </p:nvSpPr>
        <p:spPr>
          <a:xfrm>
            <a:off x="4907756" y="527403"/>
            <a:ext cx="1478756" cy="8394877"/>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xmlns="" id="{CB659732-9F15-7247-88AC-C6A736077D7E}"/>
              </a:ext>
            </a:extLst>
          </p:cNvPr>
          <p:cNvSpPr>
            <a:spLocks noGrp="1"/>
          </p:cNvSpPr>
          <p:nvPr>
            <p:ph type="body" orient="vert" idx="1"/>
          </p:nvPr>
        </p:nvSpPr>
        <p:spPr>
          <a:xfrm>
            <a:off x="471487"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0178A33B-121C-A347-ACA0-76167DC00672}"/>
              </a:ext>
            </a:extLst>
          </p:cNvPr>
          <p:cNvSpPr>
            <a:spLocks noGrp="1"/>
          </p:cNvSpPr>
          <p:nvPr>
            <p:ph type="dt" sz="half" idx="10"/>
          </p:nvPr>
        </p:nvSpPr>
        <p:spPr/>
        <p:txBody>
          <a:bodyPr/>
          <a:lstStyle/>
          <a:p>
            <a:fld id="{02AC24A9-CCB6-4F8D-B8DB-C2F3692CFA5A}" type="datetimeFigureOut">
              <a:rPr lang="en-US" smtClean="0"/>
              <a:t>06/07/20</a:t>
            </a:fld>
            <a:endParaRPr lang="en-US" dirty="0"/>
          </a:p>
        </p:txBody>
      </p:sp>
      <p:sp>
        <p:nvSpPr>
          <p:cNvPr id="5" name="Footer Placeholder 4">
            <a:extLst>
              <a:ext uri="{FF2B5EF4-FFF2-40B4-BE49-F238E27FC236}">
                <a16:creationId xmlns:a16="http://schemas.microsoft.com/office/drawing/2014/main" xmlns="" id="{D1489A01-4490-0F43-AA60-6E78A3CE97E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74C83828-360D-1B42-9656-E9CD19265EF0}"/>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2066434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EB8136-4330-4480-80D9-0F6FD970617C}"/>
              </a:ext>
            </a:extLst>
          </p:cNvPr>
          <p:cNvSpPr>
            <a:spLocks noGrp="1"/>
          </p:cNvSpPr>
          <p:nvPr>
            <p:ph type="ctrTitle"/>
          </p:nvPr>
        </p:nvSpPr>
        <p:spPr>
          <a:xfrm>
            <a:off x="324043" y="1624584"/>
            <a:ext cx="6208205" cy="4583176"/>
          </a:xfrm>
        </p:spPr>
        <p:txBody>
          <a:bodyPr anchor="b">
            <a:normAutofit/>
          </a:bodyPr>
          <a:lstStyle>
            <a:lvl1pPr algn="l">
              <a:defRPr sz="4500"/>
            </a:lvl1pPr>
          </a:lstStyle>
          <a:p>
            <a:r>
              <a:rPr lang="en-US" dirty="0"/>
              <a:t>Click to edit Master title style</a:t>
            </a:r>
          </a:p>
        </p:txBody>
      </p:sp>
      <p:sp>
        <p:nvSpPr>
          <p:cNvPr id="3" name="Subtitle 2">
            <a:extLst>
              <a:ext uri="{FF2B5EF4-FFF2-40B4-BE49-F238E27FC236}">
                <a16:creationId xmlns:a16="http://schemas.microsoft.com/office/drawing/2014/main" xmlns="" id="{566E5739-DD96-45FB-B609-3E3447A52FED}"/>
              </a:ext>
            </a:extLst>
          </p:cNvPr>
          <p:cNvSpPr>
            <a:spLocks noGrp="1"/>
          </p:cNvSpPr>
          <p:nvPr>
            <p:ph type="subTitle" idx="1"/>
          </p:nvPr>
        </p:nvSpPr>
        <p:spPr>
          <a:xfrm>
            <a:off x="324043" y="6828536"/>
            <a:ext cx="6208205" cy="2139696"/>
          </a:xfrm>
        </p:spPr>
        <p:txBody>
          <a:bodyPr>
            <a:normAutofit/>
          </a:bodyPr>
          <a:lstStyle>
            <a:lvl1pPr marL="0" indent="0" algn="l">
              <a:buNone/>
              <a:defRPr sz="1575"/>
            </a:lvl1pPr>
            <a:lvl2pPr marL="257171" indent="0" algn="ctr">
              <a:buNone/>
              <a:defRPr sz="1125"/>
            </a:lvl2pPr>
            <a:lvl3pPr marL="514342" indent="0" algn="ctr">
              <a:buNone/>
              <a:defRPr sz="1013"/>
            </a:lvl3pPr>
            <a:lvl4pPr marL="771512" indent="0" algn="ctr">
              <a:buNone/>
              <a:defRPr sz="900"/>
            </a:lvl4pPr>
            <a:lvl5pPr marL="1028683" indent="0" algn="ctr">
              <a:buNone/>
              <a:defRPr sz="900"/>
            </a:lvl5pPr>
            <a:lvl6pPr marL="1285853" indent="0" algn="ctr">
              <a:buNone/>
              <a:defRPr sz="900"/>
            </a:lvl6pPr>
            <a:lvl7pPr marL="1543024" indent="0" algn="ctr">
              <a:buNone/>
              <a:defRPr sz="900"/>
            </a:lvl7pPr>
            <a:lvl8pPr marL="1800195" indent="0" algn="ctr">
              <a:buNone/>
              <a:defRPr sz="900"/>
            </a:lvl8pPr>
            <a:lvl9pPr marL="2057366" indent="0" algn="ctr">
              <a:buNone/>
              <a:defRPr sz="900"/>
            </a:lvl9pPr>
          </a:lstStyle>
          <a:p>
            <a:r>
              <a:rPr lang="en-US" dirty="0"/>
              <a:t>Click to edit Master subtitle style</a:t>
            </a:r>
          </a:p>
        </p:txBody>
      </p:sp>
      <p:sp>
        <p:nvSpPr>
          <p:cNvPr id="4" name="Date Placeholder 3">
            <a:extLst>
              <a:ext uri="{FF2B5EF4-FFF2-40B4-BE49-F238E27FC236}">
                <a16:creationId xmlns:a16="http://schemas.microsoft.com/office/drawing/2014/main" xmlns="" id="{1B9FF558-51F9-42A2-9944-DBE23DA8B224}"/>
              </a:ext>
            </a:extLst>
          </p:cNvPr>
          <p:cNvSpPr>
            <a:spLocks noGrp="1"/>
          </p:cNvSpPr>
          <p:nvPr>
            <p:ph type="dt" sz="half" idx="10"/>
          </p:nvPr>
        </p:nvSpPr>
        <p:spPr>
          <a:xfrm>
            <a:off x="324041" y="9181399"/>
            <a:ext cx="1543050" cy="527403"/>
          </a:xfrm>
        </p:spPr>
        <p:txBody>
          <a:bodyPr/>
          <a:lstStyle/>
          <a:p>
            <a:fld id="{02AC24A9-CCB6-4F8D-B8DB-C2F3692CFA5A}" type="datetimeFigureOut">
              <a:rPr lang="en-US" smtClean="0"/>
              <a:t>06/07/20</a:t>
            </a:fld>
            <a:endParaRPr lang="en-US" dirty="0"/>
          </a:p>
        </p:txBody>
      </p:sp>
      <p:sp>
        <p:nvSpPr>
          <p:cNvPr id="5" name="Footer Placeholder 4">
            <a:extLst>
              <a:ext uri="{FF2B5EF4-FFF2-40B4-BE49-F238E27FC236}">
                <a16:creationId xmlns:a16="http://schemas.microsoft.com/office/drawing/2014/main" xmlns=""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C3D10ADE-E9DA-4E57-BF57-1CCB65219839}"/>
              </a:ext>
            </a:extLst>
          </p:cNvPr>
          <p:cNvSpPr>
            <a:spLocks noGrp="1"/>
          </p:cNvSpPr>
          <p:nvPr>
            <p:ph type="sldNum" sz="quarter" idx="12"/>
          </p:nvPr>
        </p:nvSpPr>
        <p:spPr>
          <a:xfrm>
            <a:off x="4989195" y="9181399"/>
            <a:ext cx="1543050" cy="527403"/>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xmlns="" id="{8D06CE56-3881-4ADA-8CEF-D18B02C242A3}"/>
              </a:ext>
            </a:extLst>
          </p:cNvPr>
          <p:cNvSpPr/>
          <p:nvPr/>
        </p:nvSpPr>
        <p:spPr>
          <a:xfrm rot="5400000">
            <a:off x="417853" y="811403"/>
            <a:ext cx="211328" cy="3960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42"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xmlns="" id="{79F3C543-62EC-4433-9C93-A2CD8764E9B4}"/>
              </a:ext>
            </a:extLst>
          </p:cNvPr>
          <p:cNvSpPr/>
          <p:nvPr/>
        </p:nvSpPr>
        <p:spPr>
          <a:xfrm flipV="1">
            <a:off x="325495" y="6501735"/>
            <a:ext cx="6207017" cy="26416"/>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42"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207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72EB16-59F9-FC46-95AA-A32DC1A245B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D663EC55-17FC-2C45-9823-6B13221866F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53B4B20D-C287-5041-B70A-B307CCD3DCF6}"/>
              </a:ext>
            </a:extLst>
          </p:cNvPr>
          <p:cNvSpPr>
            <a:spLocks noGrp="1"/>
          </p:cNvSpPr>
          <p:nvPr>
            <p:ph type="dt" sz="half" idx="10"/>
          </p:nvPr>
        </p:nvSpPr>
        <p:spPr/>
        <p:txBody>
          <a:bodyPr/>
          <a:lstStyle/>
          <a:p>
            <a:fld id="{02AC24A9-CCB6-4F8D-B8DB-C2F3692CFA5A}" type="datetimeFigureOut">
              <a:rPr lang="en-US" smtClean="0"/>
              <a:t>06/07/20</a:t>
            </a:fld>
            <a:endParaRPr lang="en-US" dirty="0"/>
          </a:p>
        </p:txBody>
      </p:sp>
      <p:sp>
        <p:nvSpPr>
          <p:cNvPr id="5" name="Footer Placeholder 4">
            <a:extLst>
              <a:ext uri="{FF2B5EF4-FFF2-40B4-BE49-F238E27FC236}">
                <a16:creationId xmlns:a16="http://schemas.microsoft.com/office/drawing/2014/main" xmlns="" id="{D5E8CA42-B739-8844-A7F9-30B6C8CEB0B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D2F24A2A-C5FD-884E-AE48-FC6E5C42FDBC}"/>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783337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638B0A-D649-7B46-994E-FF32D8677269}"/>
              </a:ext>
            </a:extLst>
          </p:cNvPr>
          <p:cNvSpPr>
            <a:spLocks noGrp="1"/>
          </p:cNvSpPr>
          <p:nvPr>
            <p:ph type="title"/>
          </p:nvPr>
        </p:nvSpPr>
        <p:spPr>
          <a:xfrm>
            <a:off x="467916" y="2469622"/>
            <a:ext cx="5915025" cy="4120620"/>
          </a:xfrm>
        </p:spPr>
        <p:txBody>
          <a:bodyPr anchor="b"/>
          <a:lstStyle>
            <a:lvl1pPr>
              <a:defRPr sz="3375"/>
            </a:lvl1pPr>
          </a:lstStyle>
          <a:p>
            <a:r>
              <a:rPr lang="en-GB"/>
              <a:t>Click to edit Master title style</a:t>
            </a:r>
            <a:endParaRPr lang="en-US"/>
          </a:p>
        </p:txBody>
      </p:sp>
      <p:sp>
        <p:nvSpPr>
          <p:cNvPr id="3" name="Text Placeholder 2">
            <a:extLst>
              <a:ext uri="{FF2B5EF4-FFF2-40B4-BE49-F238E27FC236}">
                <a16:creationId xmlns:a16="http://schemas.microsoft.com/office/drawing/2014/main" xmlns="" id="{34E73DFC-E2CE-CE40-B258-EC15751622A5}"/>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xmlns="" id="{3D2BCC82-81E8-A442-8FFA-414DC98360FB}"/>
              </a:ext>
            </a:extLst>
          </p:cNvPr>
          <p:cNvSpPr>
            <a:spLocks noGrp="1"/>
          </p:cNvSpPr>
          <p:nvPr>
            <p:ph type="dt" sz="half" idx="10"/>
          </p:nvPr>
        </p:nvSpPr>
        <p:spPr/>
        <p:txBody>
          <a:bodyPr/>
          <a:lstStyle/>
          <a:p>
            <a:fld id="{02AC24A9-CCB6-4F8D-B8DB-C2F3692CFA5A}" type="datetimeFigureOut">
              <a:rPr lang="en-US" smtClean="0"/>
              <a:t>06/07/20</a:t>
            </a:fld>
            <a:endParaRPr lang="en-US" dirty="0"/>
          </a:p>
        </p:txBody>
      </p:sp>
      <p:sp>
        <p:nvSpPr>
          <p:cNvPr id="5" name="Footer Placeholder 4">
            <a:extLst>
              <a:ext uri="{FF2B5EF4-FFF2-40B4-BE49-F238E27FC236}">
                <a16:creationId xmlns:a16="http://schemas.microsoft.com/office/drawing/2014/main" xmlns="" id="{408D6A33-829C-5246-89B5-07AE7618463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16CDD7CC-A19B-6A4E-B9C8-32985110ECF7}"/>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253030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8FF913-C72D-544B-8E3D-1592206D1D9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FA0C0041-728C-0449-8426-ADD276478977}"/>
              </a:ext>
            </a:extLst>
          </p:cNvPr>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xmlns="" id="{F4D4AAC7-39C1-4344-84DE-C1BD7A9BCCAF}"/>
              </a:ext>
            </a:extLst>
          </p:cNvPr>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xmlns="" id="{7AF08C39-AF24-E148-8EDB-DBCD1DC04BCA}"/>
              </a:ext>
            </a:extLst>
          </p:cNvPr>
          <p:cNvSpPr>
            <a:spLocks noGrp="1"/>
          </p:cNvSpPr>
          <p:nvPr>
            <p:ph type="dt" sz="half" idx="10"/>
          </p:nvPr>
        </p:nvSpPr>
        <p:spPr/>
        <p:txBody>
          <a:bodyPr/>
          <a:lstStyle/>
          <a:p>
            <a:fld id="{02AC24A9-CCB6-4F8D-B8DB-C2F3692CFA5A}" type="datetimeFigureOut">
              <a:rPr lang="en-US" smtClean="0"/>
              <a:t>06/07/20</a:t>
            </a:fld>
            <a:endParaRPr lang="en-US" dirty="0"/>
          </a:p>
        </p:txBody>
      </p:sp>
      <p:sp>
        <p:nvSpPr>
          <p:cNvPr id="6" name="Footer Placeholder 5">
            <a:extLst>
              <a:ext uri="{FF2B5EF4-FFF2-40B4-BE49-F238E27FC236}">
                <a16:creationId xmlns:a16="http://schemas.microsoft.com/office/drawing/2014/main" xmlns="" id="{0AD08F75-D7E4-1841-93B1-A1BED910CEB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7233F4C6-DC2B-E64E-AE88-3FD4FAF353B5}"/>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382070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E5CB1E-D0DA-4743-9A8B-17FC0E61A118}"/>
              </a:ext>
            </a:extLst>
          </p:cNvPr>
          <p:cNvSpPr>
            <a:spLocks noGrp="1"/>
          </p:cNvSpPr>
          <p:nvPr>
            <p:ph type="title"/>
          </p:nvPr>
        </p:nvSpPr>
        <p:spPr>
          <a:xfrm>
            <a:off x="472381" y="527404"/>
            <a:ext cx="5915025" cy="1914702"/>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xmlns="" id="{14E079A5-E03B-984C-B258-6B05B00AF52D}"/>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GB"/>
              <a:t>Click to edit Master text styles</a:t>
            </a:r>
          </a:p>
        </p:txBody>
      </p:sp>
      <p:sp>
        <p:nvSpPr>
          <p:cNvPr id="4" name="Content Placeholder 3">
            <a:extLst>
              <a:ext uri="{FF2B5EF4-FFF2-40B4-BE49-F238E27FC236}">
                <a16:creationId xmlns:a16="http://schemas.microsoft.com/office/drawing/2014/main" xmlns="" id="{1E05D501-D785-624C-886C-34F0BEF39A67}"/>
              </a:ext>
            </a:extLst>
          </p:cNvPr>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xmlns="" id="{739C0A1F-879D-5A48-A0E4-5EEFBB61EFB3}"/>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GB"/>
              <a:t>Click to edit Master text styles</a:t>
            </a:r>
          </a:p>
        </p:txBody>
      </p:sp>
      <p:sp>
        <p:nvSpPr>
          <p:cNvPr id="6" name="Content Placeholder 5">
            <a:extLst>
              <a:ext uri="{FF2B5EF4-FFF2-40B4-BE49-F238E27FC236}">
                <a16:creationId xmlns:a16="http://schemas.microsoft.com/office/drawing/2014/main" xmlns="" id="{F6384DFD-9F5F-164B-9453-88BC69E511F2}"/>
              </a:ext>
            </a:extLst>
          </p:cNvPr>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xmlns="" id="{B8538C75-EDB0-7148-98B3-19734CE0DBA0}"/>
              </a:ext>
            </a:extLst>
          </p:cNvPr>
          <p:cNvSpPr>
            <a:spLocks noGrp="1"/>
          </p:cNvSpPr>
          <p:nvPr>
            <p:ph type="dt" sz="half" idx="10"/>
          </p:nvPr>
        </p:nvSpPr>
        <p:spPr/>
        <p:txBody>
          <a:bodyPr/>
          <a:lstStyle/>
          <a:p>
            <a:fld id="{02AC24A9-CCB6-4F8D-B8DB-C2F3692CFA5A}" type="datetimeFigureOut">
              <a:rPr lang="en-US" smtClean="0"/>
              <a:t>06/07/20</a:t>
            </a:fld>
            <a:endParaRPr lang="en-US" dirty="0"/>
          </a:p>
        </p:txBody>
      </p:sp>
      <p:sp>
        <p:nvSpPr>
          <p:cNvPr id="8" name="Footer Placeholder 7">
            <a:extLst>
              <a:ext uri="{FF2B5EF4-FFF2-40B4-BE49-F238E27FC236}">
                <a16:creationId xmlns:a16="http://schemas.microsoft.com/office/drawing/2014/main" xmlns="" id="{1744B4BF-4CB5-EF49-B9B3-51607D1A180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2CA30F62-2C10-2B4E-A045-5CB28F439C53}"/>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364710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13A0B0-2F32-9947-A9DE-B2A5B52D2DC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xmlns="" id="{DF840162-0120-EE4C-B9A5-1EA29967380B}"/>
              </a:ext>
            </a:extLst>
          </p:cNvPr>
          <p:cNvSpPr>
            <a:spLocks noGrp="1"/>
          </p:cNvSpPr>
          <p:nvPr>
            <p:ph type="dt" sz="half" idx="10"/>
          </p:nvPr>
        </p:nvSpPr>
        <p:spPr/>
        <p:txBody>
          <a:bodyPr/>
          <a:lstStyle/>
          <a:p>
            <a:fld id="{02AC24A9-CCB6-4F8D-B8DB-C2F3692CFA5A}" type="datetimeFigureOut">
              <a:rPr lang="en-US" smtClean="0"/>
              <a:t>06/07/20</a:t>
            </a:fld>
            <a:endParaRPr lang="en-US" dirty="0"/>
          </a:p>
        </p:txBody>
      </p:sp>
      <p:sp>
        <p:nvSpPr>
          <p:cNvPr id="4" name="Footer Placeholder 3">
            <a:extLst>
              <a:ext uri="{FF2B5EF4-FFF2-40B4-BE49-F238E27FC236}">
                <a16:creationId xmlns:a16="http://schemas.microsoft.com/office/drawing/2014/main" xmlns="" id="{66F9D8DB-0F6D-FB40-8054-C55E8A60CF9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07F70144-DAD5-334B-9671-9F4D2B56A78F}"/>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560824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59FB1D3-9A8E-CC4D-A76D-F188CF6E23E0}"/>
              </a:ext>
            </a:extLst>
          </p:cNvPr>
          <p:cNvSpPr>
            <a:spLocks noGrp="1"/>
          </p:cNvSpPr>
          <p:nvPr>
            <p:ph type="dt" sz="half" idx="10"/>
          </p:nvPr>
        </p:nvSpPr>
        <p:spPr/>
        <p:txBody>
          <a:bodyPr/>
          <a:lstStyle/>
          <a:p>
            <a:fld id="{02AC24A9-CCB6-4F8D-B8DB-C2F3692CFA5A}" type="datetimeFigureOut">
              <a:rPr lang="en-US" smtClean="0"/>
              <a:t>06/07/20</a:t>
            </a:fld>
            <a:endParaRPr lang="en-US" dirty="0"/>
          </a:p>
        </p:txBody>
      </p:sp>
      <p:sp>
        <p:nvSpPr>
          <p:cNvPr id="3" name="Footer Placeholder 2">
            <a:extLst>
              <a:ext uri="{FF2B5EF4-FFF2-40B4-BE49-F238E27FC236}">
                <a16:creationId xmlns:a16="http://schemas.microsoft.com/office/drawing/2014/main" xmlns="" id="{B319B2C1-F4F8-E44D-9230-A365485C8A6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3D5381AB-EDD0-9944-A9CE-3AB5FE2BC0B1}"/>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64460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E0E2A5-AD6C-C447-A694-BF4A9313A57F}"/>
              </a:ext>
            </a:extLst>
          </p:cNvPr>
          <p:cNvSpPr>
            <a:spLocks noGrp="1"/>
          </p:cNvSpPr>
          <p:nvPr>
            <p:ph type="title"/>
          </p:nvPr>
        </p:nvSpPr>
        <p:spPr>
          <a:xfrm>
            <a:off x="472381" y="660400"/>
            <a:ext cx="2211883" cy="2311400"/>
          </a:xfrm>
        </p:spPr>
        <p:txBody>
          <a:bodyPr anchor="b"/>
          <a:lstStyle>
            <a:lvl1pPr>
              <a:defRPr sz="18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D6D3BBA8-241D-DC4A-9BD6-04230795CC85}"/>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xmlns="" id="{88034861-63F7-E34F-ABD0-82DBBB44FED8}"/>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GB"/>
              <a:t>Click to edit Master text styles</a:t>
            </a:r>
          </a:p>
        </p:txBody>
      </p:sp>
      <p:sp>
        <p:nvSpPr>
          <p:cNvPr id="5" name="Date Placeholder 4">
            <a:extLst>
              <a:ext uri="{FF2B5EF4-FFF2-40B4-BE49-F238E27FC236}">
                <a16:creationId xmlns:a16="http://schemas.microsoft.com/office/drawing/2014/main" xmlns="" id="{5C1878FE-5B63-0D4E-B254-E16D80B02F8C}"/>
              </a:ext>
            </a:extLst>
          </p:cNvPr>
          <p:cNvSpPr>
            <a:spLocks noGrp="1"/>
          </p:cNvSpPr>
          <p:nvPr>
            <p:ph type="dt" sz="half" idx="10"/>
          </p:nvPr>
        </p:nvSpPr>
        <p:spPr/>
        <p:txBody>
          <a:bodyPr/>
          <a:lstStyle/>
          <a:p>
            <a:fld id="{02AC24A9-CCB6-4F8D-B8DB-C2F3692CFA5A}" type="datetimeFigureOut">
              <a:rPr lang="en-US" smtClean="0"/>
              <a:t>06/07/20</a:t>
            </a:fld>
            <a:endParaRPr lang="en-US" dirty="0"/>
          </a:p>
        </p:txBody>
      </p:sp>
      <p:sp>
        <p:nvSpPr>
          <p:cNvPr id="6" name="Footer Placeholder 5">
            <a:extLst>
              <a:ext uri="{FF2B5EF4-FFF2-40B4-BE49-F238E27FC236}">
                <a16:creationId xmlns:a16="http://schemas.microsoft.com/office/drawing/2014/main" xmlns="" id="{63EDC8AC-3147-6344-883C-3EB90735A79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123F3D87-CBEB-5649-A8D4-6F2296C72DFE}"/>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412851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CBB02A-D6EA-D049-B4C1-DBB0F1C8CE7B}"/>
              </a:ext>
            </a:extLst>
          </p:cNvPr>
          <p:cNvSpPr>
            <a:spLocks noGrp="1"/>
          </p:cNvSpPr>
          <p:nvPr>
            <p:ph type="title"/>
          </p:nvPr>
        </p:nvSpPr>
        <p:spPr>
          <a:xfrm>
            <a:off x="472381" y="660400"/>
            <a:ext cx="2211883" cy="2311400"/>
          </a:xfrm>
        </p:spPr>
        <p:txBody>
          <a:bodyPr anchor="b"/>
          <a:lstStyle>
            <a:lvl1pPr>
              <a:defRPr sz="18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xmlns="" id="{8F09D7AE-17C3-A342-BC82-1ADE7B091469}"/>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n-US" dirty="0"/>
          </a:p>
        </p:txBody>
      </p:sp>
      <p:sp>
        <p:nvSpPr>
          <p:cNvPr id="4" name="Text Placeholder 3">
            <a:extLst>
              <a:ext uri="{FF2B5EF4-FFF2-40B4-BE49-F238E27FC236}">
                <a16:creationId xmlns:a16="http://schemas.microsoft.com/office/drawing/2014/main" xmlns="" id="{490DEE26-B15D-7645-8DBA-BA59F856E039}"/>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GB"/>
              <a:t>Click to edit Master text styles</a:t>
            </a:r>
          </a:p>
        </p:txBody>
      </p:sp>
      <p:sp>
        <p:nvSpPr>
          <p:cNvPr id="5" name="Date Placeholder 4">
            <a:extLst>
              <a:ext uri="{FF2B5EF4-FFF2-40B4-BE49-F238E27FC236}">
                <a16:creationId xmlns:a16="http://schemas.microsoft.com/office/drawing/2014/main" xmlns="" id="{12165A68-EA20-CD43-8AE1-E004E90DBF4F}"/>
              </a:ext>
            </a:extLst>
          </p:cNvPr>
          <p:cNvSpPr>
            <a:spLocks noGrp="1"/>
          </p:cNvSpPr>
          <p:nvPr>
            <p:ph type="dt" sz="half" idx="10"/>
          </p:nvPr>
        </p:nvSpPr>
        <p:spPr/>
        <p:txBody>
          <a:bodyPr/>
          <a:lstStyle/>
          <a:p>
            <a:fld id="{02AC24A9-CCB6-4F8D-B8DB-C2F3692CFA5A}" type="datetimeFigureOut">
              <a:rPr lang="en-US" smtClean="0"/>
              <a:t>06/07/20</a:t>
            </a:fld>
            <a:endParaRPr lang="en-US" dirty="0"/>
          </a:p>
        </p:txBody>
      </p:sp>
      <p:sp>
        <p:nvSpPr>
          <p:cNvPr id="6" name="Footer Placeholder 5">
            <a:extLst>
              <a:ext uri="{FF2B5EF4-FFF2-40B4-BE49-F238E27FC236}">
                <a16:creationId xmlns:a16="http://schemas.microsoft.com/office/drawing/2014/main" xmlns="" id="{3EEB432B-C628-9F47-82E5-5ABDC4479B2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7452BE14-1644-0E45-BC75-B1C9980A5BE1}"/>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6053952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56524E07-E2DE-D943-AFB9-E8EEE3413B3D}"/>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xmlns="" id="{E0180664-FFDE-4945-81BE-CBF88297ADE3}"/>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4D247B39-2A7B-B94B-BCD3-950A95DE9BDA}"/>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02AC24A9-CCB6-4F8D-B8DB-C2F3692CFA5A}" type="datetimeFigureOut">
              <a:rPr lang="en-US" smtClean="0"/>
              <a:t>06/07/20</a:t>
            </a:fld>
            <a:endParaRPr lang="en-US" dirty="0"/>
          </a:p>
        </p:txBody>
      </p:sp>
      <p:sp>
        <p:nvSpPr>
          <p:cNvPr id="5" name="Footer Placeholder 4">
            <a:extLst>
              <a:ext uri="{FF2B5EF4-FFF2-40B4-BE49-F238E27FC236}">
                <a16:creationId xmlns:a16="http://schemas.microsoft.com/office/drawing/2014/main" xmlns="" id="{2B4DE668-6FE4-5347-A25B-7E4C52C1EA8E}"/>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7721ED40-0747-6249-B42C-52500E4DDE9C}"/>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B2DC25EE-239B-4C5F-AAD1-255A7D5F1EE2}" type="slidenum">
              <a:rPr lang="en-US" smtClean="0"/>
              <a:t>‹#›</a:t>
            </a:fld>
            <a:endParaRPr lang="en-US" dirty="0"/>
          </a:p>
        </p:txBody>
      </p:sp>
      <p:pic>
        <p:nvPicPr>
          <p:cNvPr id="7" name="Picture 6" descr="A picture containing screenshot&#10;&#10;Description automatically generated">
            <a:extLst>
              <a:ext uri="{FF2B5EF4-FFF2-40B4-BE49-F238E27FC236}">
                <a16:creationId xmlns:a16="http://schemas.microsoft.com/office/drawing/2014/main" xmlns="" id="{59DD686E-72F0-F149-8E00-6EEFEAE9958A}"/>
              </a:ext>
            </a:extLst>
          </p:cNvPr>
          <p:cNvPicPr>
            <a:picLocks noChangeAspect="1"/>
          </p:cNvPicPr>
          <p:nvPr userDrawn="1"/>
        </p:nvPicPr>
        <p:blipFill>
          <a:blip r:embed="rId14" cstate="email">
            <a:extLst>
              <a:ext uri="{28A0092B-C50C-407E-A947-70E740481C1C}">
                <a14:useLocalDpi xmlns:a14="http://schemas.microsoft.com/office/drawing/2010/main"/>
              </a:ext>
            </a:extLst>
          </a:blip>
          <a:stretch>
            <a:fillRect/>
          </a:stretch>
        </p:blipFill>
        <p:spPr>
          <a:xfrm>
            <a:off x="0" y="0"/>
            <a:ext cx="6858000" cy="9693408"/>
          </a:xfrm>
          <a:prstGeom prst="rect">
            <a:avLst/>
          </a:prstGeom>
        </p:spPr>
      </p:pic>
    </p:spTree>
    <p:extLst>
      <p:ext uri="{BB962C8B-B14F-4D97-AF65-F5344CB8AC3E}">
        <p14:creationId xmlns:p14="http://schemas.microsoft.com/office/powerpoint/2010/main" val="668195800"/>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21" r:id="rId12"/>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hyperlink" Target="mailto:Year6transition@Fulford.York.sch.uk" TargetMode="External"/><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 Id="rId3"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 Id="rId3" Type="http://schemas.openxmlformats.org/officeDocument/2006/relationships/hyperlink" Target="https://www.fulford.york.sch.uk/information-for-students-parents/school-clubs-activiti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 up of a sign&#10;&#10;Description automatically generated">
            <a:extLst>
              <a:ext uri="{FF2B5EF4-FFF2-40B4-BE49-F238E27FC236}">
                <a16:creationId xmlns:a16="http://schemas.microsoft.com/office/drawing/2014/main" xmlns="" id="{C9BAD4DB-80EE-3B4F-B06F-D8FC7D490DF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257516" y="2021787"/>
            <a:ext cx="4342968" cy="2388633"/>
          </a:xfrm>
          <a:prstGeom prst="rect">
            <a:avLst/>
          </a:prstGeom>
        </p:spPr>
      </p:pic>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27259" y="1033704"/>
            <a:ext cx="1219853" cy="1219853"/>
          </a:xfrm>
          <a:prstGeom prst="rect">
            <a:avLst/>
          </a:prstGeom>
        </p:spPr>
      </p:pic>
      <p:sp>
        <p:nvSpPr>
          <p:cNvPr id="3" name="TextBox 2"/>
          <p:cNvSpPr txBox="1"/>
          <p:nvPr/>
        </p:nvSpPr>
        <p:spPr>
          <a:xfrm>
            <a:off x="310888" y="4388540"/>
            <a:ext cx="6236224" cy="5336846"/>
          </a:xfrm>
          <a:prstGeom prst="rect">
            <a:avLst/>
          </a:prstGeom>
          <a:noFill/>
          <a:ln>
            <a:solidFill>
              <a:schemeClr val="bg1"/>
            </a:solidFill>
          </a:ln>
        </p:spPr>
        <p:txBody>
          <a:bodyPr wrap="square" rtlCol="0">
            <a:spAutoFit/>
          </a:bodyPr>
          <a:lstStyle/>
          <a:p>
            <a:pPr>
              <a:lnSpc>
                <a:spcPct val="120000"/>
              </a:lnSpc>
            </a:pPr>
            <a:r>
              <a:rPr lang="en-GB" sz="1400" dirty="0">
                <a:latin typeface="Calibri" panose="020F0502020204030204" pitchFamily="34" charset="0"/>
                <a:cs typeface="Calibri" panose="020F0502020204030204" pitchFamily="34" charset="0"/>
              </a:rPr>
              <a:t>Hi </a:t>
            </a:r>
            <a:r>
              <a:rPr lang="en-GB" sz="1400" dirty="0" smtClean="0">
                <a:latin typeface="Calibri" panose="020F0502020204030204" pitchFamily="34" charset="0"/>
                <a:cs typeface="Calibri" panose="020F0502020204030204" pitchFamily="34" charset="0"/>
              </a:rPr>
              <a:t>new </a:t>
            </a:r>
            <a:r>
              <a:rPr lang="en-GB" sz="1400" dirty="0">
                <a:latin typeface="Calibri" panose="020F0502020204030204" pitchFamily="34" charset="0"/>
                <a:cs typeface="Calibri" panose="020F0502020204030204" pitchFamily="34" charset="0"/>
              </a:rPr>
              <a:t>Year 7 students,</a:t>
            </a:r>
          </a:p>
          <a:p>
            <a:pPr>
              <a:lnSpc>
                <a:spcPct val="120000"/>
              </a:lnSpc>
            </a:pPr>
            <a:endParaRPr lang="en-GB" sz="200" dirty="0">
              <a:latin typeface="Calibri" panose="020F0502020204030204" pitchFamily="34" charset="0"/>
              <a:cs typeface="Calibri" panose="020F0502020204030204" pitchFamily="34" charset="0"/>
            </a:endParaRPr>
          </a:p>
          <a:p>
            <a:pPr>
              <a:lnSpc>
                <a:spcPct val="120000"/>
              </a:lnSpc>
            </a:pPr>
            <a:r>
              <a:rPr lang="en-GB" sz="1400" dirty="0" smtClean="0">
                <a:latin typeface="Calibri" panose="020F0502020204030204" pitchFamily="34" charset="0"/>
                <a:cs typeface="Calibri" panose="020F0502020204030204" pitchFamily="34" charset="0"/>
              </a:rPr>
              <a:t>Thank you and well done to those of you that completed the task from last week. I received some really caring and thoughtful responses which I enjoyed reading . </a:t>
            </a:r>
            <a:r>
              <a:rPr lang="en-GB" sz="1400" smtClean="0">
                <a:latin typeface="Calibri" panose="020F0502020204030204" pitchFamily="34" charset="0"/>
                <a:cs typeface="Calibri" panose="020F0502020204030204" pitchFamily="34" charset="0"/>
              </a:rPr>
              <a:t>If you didn’t </a:t>
            </a:r>
            <a:r>
              <a:rPr lang="en-GB" sz="1400" dirty="0" smtClean="0">
                <a:latin typeface="Calibri" panose="020F0502020204030204" pitchFamily="34" charset="0"/>
                <a:cs typeface="Calibri" panose="020F0502020204030204" pitchFamily="34" charset="0"/>
              </a:rPr>
              <a:t>get round to attempting last week’s task, don’t worry as you can complete the one for this week.</a:t>
            </a:r>
          </a:p>
          <a:p>
            <a:pPr>
              <a:lnSpc>
                <a:spcPct val="120000"/>
              </a:lnSpc>
            </a:pPr>
            <a:endParaRPr lang="en-GB" sz="1400" dirty="0" smtClean="0">
              <a:latin typeface="Calibri" panose="020F0502020204030204" pitchFamily="34" charset="0"/>
              <a:cs typeface="Calibri" panose="020F0502020204030204" pitchFamily="34" charset="0"/>
            </a:endParaRPr>
          </a:p>
          <a:p>
            <a:pPr>
              <a:lnSpc>
                <a:spcPct val="120000"/>
              </a:lnSpc>
            </a:pPr>
            <a:r>
              <a:rPr lang="en-GB" sz="1400" dirty="0" smtClean="0">
                <a:latin typeface="Calibri" panose="020F0502020204030204" pitchFamily="34" charset="0"/>
                <a:cs typeface="Calibri" panose="020F0502020204030204" pitchFamily="34" charset="0"/>
              </a:rPr>
              <a:t>Starting </a:t>
            </a:r>
            <a:r>
              <a:rPr lang="en-GB" sz="1400" dirty="0">
                <a:latin typeface="Calibri" panose="020F0502020204030204" pitchFamily="34" charset="0"/>
                <a:cs typeface="Calibri" panose="020F0502020204030204" pitchFamily="34" charset="0"/>
              </a:rPr>
              <a:t>secondary school is a really exciting time. Here at Fulford we want you to feel prepared and ready to embrace the many fantastic opportunities that will come your way. </a:t>
            </a:r>
            <a:r>
              <a:rPr lang="en-GB" sz="1400" dirty="0" smtClean="0">
                <a:latin typeface="Calibri" panose="020F0502020204030204" pitchFamily="34" charset="0"/>
                <a:cs typeface="Calibri" panose="020F0502020204030204" pitchFamily="34" charset="0"/>
              </a:rPr>
              <a:t>The weekly tasks we are setting you are </a:t>
            </a:r>
            <a:r>
              <a:rPr lang="en-GB" sz="1400" dirty="0">
                <a:latin typeface="Calibri" panose="020F0502020204030204" pitchFamily="34" charset="0"/>
                <a:cs typeface="Calibri" panose="020F0502020204030204" pitchFamily="34" charset="0"/>
              </a:rPr>
              <a:t>aimed at building your confidence and resilience, along with developing a positive attitude to allow you to ‘Be Awesome’. It will also give us a chance to get to know more about you.</a:t>
            </a:r>
          </a:p>
          <a:p>
            <a:pPr>
              <a:lnSpc>
                <a:spcPct val="120000"/>
              </a:lnSpc>
            </a:pPr>
            <a:endParaRPr lang="en-GB" sz="800" dirty="0">
              <a:latin typeface="Calibri" panose="020F0502020204030204" pitchFamily="34" charset="0"/>
              <a:cs typeface="Calibri" panose="020F0502020204030204" pitchFamily="34" charset="0"/>
            </a:endParaRPr>
          </a:p>
          <a:p>
            <a:pPr>
              <a:lnSpc>
                <a:spcPct val="120000"/>
              </a:lnSpc>
            </a:pPr>
            <a:r>
              <a:rPr lang="en-GB" sz="1400" dirty="0">
                <a:latin typeface="Calibri" panose="020F0502020204030204" pitchFamily="34" charset="0"/>
                <a:cs typeface="Calibri" panose="020F0502020204030204" pitchFamily="34" charset="0"/>
              </a:rPr>
              <a:t>Everyone is different and will respond to the transition to secondary school in different ways. If you look after yourself, care for those around you and always give your best effort you have nothing to worry about. Just know that there are many other students in exactly the same position as you who are all trying to make new friends and adjust to a new school life.</a:t>
            </a:r>
          </a:p>
          <a:p>
            <a:pPr>
              <a:lnSpc>
                <a:spcPct val="120000"/>
              </a:lnSpc>
            </a:pPr>
            <a:endParaRPr lang="en-GB" sz="800" dirty="0">
              <a:latin typeface="Calibri" panose="020F0502020204030204" pitchFamily="34" charset="0"/>
              <a:cs typeface="Calibri" panose="020F0502020204030204" pitchFamily="34" charset="0"/>
            </a:endParaRPr>
          </a:p>
          <a:p>
            <a:pPr>
              <a:lnSpc>
                <a:spcPct val="120000"/>
              </a:lnSpc>
            </a:pPr>
            <a:r>
              <a:rPr lang="en-GB" sz="1400" dirty="0" smtClean="0">
                <a:latin typeface="Calibri" panose="020F0502020204030204" pitchFamily="34" charset="0"/>
                <a:cs typeface="Calibri" panose="020F0502020204030204" pitchFamily="34" charset="0"/>
              </a:rPr>
              <a:t>Have a go at completing the task either on your laptop or computer. Then feel free to share it with us by emailing it to </a:t>
            </a:r>
            <a:r>
              <a:rPr lang="en-GB" sz="1400" dirty="0">
                <a:latin typeface="Calibri" panose="020F0502020204030204" pitchFamily="34" charset="0"/>
                <a:cs typeface="Calibri" panose="020F0502020204030204" pitchFamily="34" charset="0"/>
                <a:hlinkClick r:id="rId4"/>
              </a:rPr>
              <a:t>Year6transition@Fulford.York.sch.uk</a:t>
            </a:r>
            <a:r>
              <a:rPr lang="en-GB" sz="1400" dirty="0">
                <a:latin typeface="Calibri" panose="020F0502020204030204" pitchFamily="34" charset="0"/>
                <a:cs typeface="Calibri" panose="020F0502020204030204" pitchFamily="34" charset="0"/>
              </a:rPr>
              <a:t>. We look forward to hearing from you</a:t>
            </a:r>
            <a:r>
              <a:rPr lang="en-GB" sz="1400" dirty="0" smtClean="0">
                <a:latin typeface="Calibri" panose="020F0502020204030204" pitchFamily="34" charset="0"/>
                <a:cs typeface="Calibri" panose="020F0502020204030204" pitchFamily="34" charset="0"/>
              </a:rPr>
              <a:t>.</a:t>
            </a:r>
            <a:endParaRPr lang="en-GB"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41903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 up of a sign&#10;&#10;Description automatically generated">
            <a:extLst>
              <a:ext uri="{FF2B5EF4-FFF2-40B4-BE49-F238E27FC236}">
                <a16:creationId xmlns:a16="http://schemas.microsoft.com/office/drawing/2014/main" xmlns="" id="{C9BAD4DB-80EE-3B4F-B06F-D8FC7D490DF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55803" y="1288305"/>
            <a:ext cx="2884373" cy="1586406"/>
          </a:xfrm>
          <a:prstGeom prst="rect">
            <a:avLst/>
          </a:prstGeom>
        </p:spPr>
      </p:pic>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27259" y="1033704"/>
            <a:ext cx="1219853" cy="1219853"/>
          </a:xfrm>
          <a:prstGeom prst="rect">
            <a:avLst/>
          </a:prstGeom>
        </p:spPr>
      </p:pic>
      <p:pic>
        <p:nvPicPr>
          <p:cNvPr id="2" name="Picture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418238" y="3122010"/>
            <a:ext cx="3128874" cy="4381793"/>
          </a:xfrm>
          <a:prstGeom prst="rect">
            <a:avLst/>
          </a:prstGeom>
        </p:spPr>
      </p:pic>
      <p:sp>
        <p:nvSpPr>
          <p:cNvPr id="3" name="TextBox 2"/>
          <p:cNvSpPr txBox="1"/>
          <p:nvPr/>
        </p:nvSpPr>
        <p:spPr>
          <a:xfrm>
            <a:off x="355803" y="3122010"/>
            <a:ext cx="2730297" cy="4524315"/>
          </a:xfrm>
          <a:prstGeom prst="rect">
            <a:avLst/>
          </a:prstGeom>
          <a:noFill/>
          <a:ln>
            <a:solidFill>
              <a:schemeClr val="bg1"/>
            </a:solidFill>
          </a:ln>
        </p:spPr>
        <p:txBody>
          <a:bodyPr wrap="square" rtlCol="0">
            <a:spAutoFit/>
          </a:bodyPr>
          <a:lstStyle/>
          <a:p>
            <a:pPr>
              <a:lnSpc>
                <a:spcPct val="120000"/>
              </a:lnSpc>
            </a:pPr>
            <a:r>
              <a:rPr lang="en-GB" sz="1600" dirty="0">
                <a:latin typeface="Calibri" panose="020F0502020204030204" pitchFamily="34" charset="0"/>
                <a:cs typeface="Calibri" panose="020F0502020204030204" pitchFamily="34" charset="0"/>
              </a:rPr>
              <a:t>The weekly tasks that we are setting you are based on ideas that originate from a book written by Matthew Syed called ‘You Are Awesome’. </a:t>
            </a:r>
          </a:p>
          <a:p>
            <a:pPr>
              <a:lnSpc>
                <a:spcPct val="120000"/>
              </a:lnSpc>
            </a:pPr>
            <a:r>
              <a:rPr lang="en-GB" sz="1600" dirty="0">
                <a:latin typeface="Calibri" panose="020F0502020204030204" pitchFamily="34" charset="0"/>
                <a:cs typeface="Calibri" panose="020F0502020204030204" pitchFamily="34" charset="0"/>
              </a:rPr>
              <a:t>At Fulford, we really try to encourage students to read outside of school to develop </a:t>
            </a:r>
            <a:r>
              <a:rPr lang="en-GB" sz="1600" dirty="0" smtClean="0">
                <a:latin typeface="Calibri" panose="020F0502020204030204" pitchFamily="34" charset="0"/>
                <a:cs typeface="Calibri" panose="020F0502020204030204" pitchFamily="34" charset="0"/>
              </a:rPr>
              <a:t>their literacy </a:t>
            </a:r>
            <a:r>
              <a:rPr lang="en-GB" sz="1600" dirty="0">
                <a:latin typeface="Calibri" panose="020F0502020204030204" pitchFamily="34" charset="0"/>
                <a:cs typeface="Calibri" panose="020F0502020204030204" pitchFamily="34" charset="0"/>
              </a:rPr>
              <a:t>skills. This is a fantastic book which is really easy to read. It </a:t>
            </a:r>
            <a:r>
              <a:rPr lang="en-GB" sz="1600" dirty="0" smtClean="0">
                <a:latin typeface="Calibri" panose="020F0502020204030204" pitchFamily="34" charset="0"/>
                <a:cs typeface="Calibri" panose="020F0502020204030204" pitchFamily="34" charset="0"/>
              </a:rPr>
              <a:t>would help you to understand some of the tasks and prepare you for some of the challenges you will face at secondary school.</a:t>
            </a:r>
            <a:endParaRPr lang="en-GB" dirty="0"/>
          </a:p>
        </p:txBody>
      </p:sp>
    </p:spTree>
    <p:extLst>
      <p:ext uri="{BB962C8B-B14F-4D97-AF65-F5344CB8AC3E}">
        <p14:creationId xmlns:p14="http://schemas.microsoft.com/office/powerpoint/2010/main" val="1091297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B58368DD-1D1A-FB4E-9D10-3A94516D2C91}"/>
              </a:ext>
            </a:extLst>
          </p:cNvPr>
          <p:cNvSpPr/>
          <p:nvPr/>
        </p:nvSpPr>
        <p:spPr>
          <a:xfrm>
            <a:off x="252664" y="1460281"/>
            <a:ext cx="4981074" cy="1200329"/>
          </a:xfrm>
          <a:prstGeom prst="rect">
            <a:avLst/>
          </a:prstGeom>
          <a:noFill/>
        </p:spPr>
        <p:txBody>
          <a:bodyPr wrap="square">
            <a:spAutoFit/>
          </a:bodyPr>
          <a:lstStyle/>
          <a:p>
            <a:r>
              <a:rPr lang="en-GB" sz="1200" b="1" dirty="0" smtClean="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rPr>
              <a:t>We all have our comfort zones where we are happy but how often are we prepared to go outside of this and take a risk? Fulford will be full of opportunities which rely on you taking a risk and having a go. This could be putting your hand up in lesson, trying something new or attending an extra-curricular club. Whatever it is, you will never know what it is like unless you dare to try.</a:t>
            </a:r>
          </a:p>
        </p:txBody>
      </p:sp>
      <p:sp>
        <p:nvSpPr>
          <p:cNvPr id="2" name="TextBox 1"/>
          <p:cNvSpPr txBox="1"/>
          <p:nvPr/>
        </p:nvSpPr>
        <p:spPr>
          <a:xfrm>
            <a:off x="252663" y="2739000"/>
            <a:ext cx="5888664" cy="4395049"/>
          </a:xfrm>
          <a:prstGeom prst="rect">
            <a:avLst/>
          </a:prstGeom>
          <a:noFill/>
        </p:spPr>
        <p:txBody>
          <a:bodyPr wrap="square" rtlCol="0">
            <a:spAutoFit/>
          </a:bodyPr>
          <a:lstStyle/>
          <a:p>
            <a:pPr>
              <a:lnSpc>
                <a:spcPct val="120000"/>
              </a:lnSpc>
            </a:pPr>
            <a:r>
              <a:rPr lang="en-US" sz="1400" b="1" dirty="0">
                <a:solidFill>
                  <a:schemeClr val="tx1">
                    <a:lumMod val="75000"/>
                    <a:lumOff val="25000"/>
                  </a:schemeClr>
                </a:solidFill>
                <a:latin typeface="Calibri" panose="020F0502020204030204" pitchFamily="34" charset="0"/>
                <a:cs typeface="Calibri" panose="020F0502020204030204" pitchFamily="34" charset="0"/>
              </a:rPr>
              <a:t>What are your hopes and dreams for secondary school?</a:t>
            </a:r>
          </a:p>
          <a:p>
            <a:pPr>
              <a:lnSpc>
                <a:spcPct val="120000"/>
              </a:lnSpc>
            </a:pPr>
            <a:endParaRPr lang="en-US" sz="900" dirty="0">
              <a:solidFill>
                <a:schemeClr val="tx1">
                  <a:lumMod val="75000"/>
                  <a:lumOff val="25000"/>
                </a:schemeClr>
              </a:solidFill>
              <a:latin typeface="Calibri" panose="020F0502020204030204" pitchFamily="34" charset="0"/>
              <a:cs typeface="Calibri" panose="020F0502020204030204" pitchFamily="34" charset="0"/>
            </a:endParaRPr>
          </a:p>
          <a:p>
            <a:pPr>
              <a:lnSpc>
                <a:spcPct val="120000"/>
              </a:lnSpc>
            </a:pPr>
            <a:r>
              <a:rPr lang="en-US" sz="1400" dirty="0">
                <a:solidFill>
                  <a:schemeClr val="tx1">
                    <a:lumMod val="75000"/>
                    <a:lumOff val="25000"/>
                  </a:schemeClr>
                </a:solidFill>
                <a:latin typeface="Calibri" panose="020F0502020204030204" pitchFamily="34" charset="0"/>
                <a:cs typeface="Calibri" panose="020F0502020204030204" pitchFamily="34" charset="0"/>
              </a:rPr>
              <a:t>You will be there from when you’re 11 to maybe 16 or 18 years old. </a:t>
            </a:r>
          </a:p>
          <a:p>
            <a:pPr>
              <a:lnSpc>
                <a:spcPct val="120000"/>
              </a:lnSpc>
            </a:pPr>
            <a:r>
              <a:rPr lang="en-US" sz="1400" dirty="0">
                <a:solidFill>
                  <a:schemeClr val="tx1">
                    <a:lumMod val="75000"/>
                    <a:lumOff val="25000"/>
                  </a:schemeClr>
                </a:solidFill>
                <a:latin typeface="Calibri" panose="020F0502020204030204" pitchFamily="34" charset="0"/>
                <a:cs typeface="Calibri" panose="020F0502020204030204" pitchFamily="34" charset="0"/>
              </a:rPr>
              <a:t>A lot will change in that time.</a:t>
            </a:r>
          </a:p>
          <a:p>
            <a:pPr>
              <a:lnSpc>
                <a:spcPct val="120000"/>
              </a:lnSpc>
            </a:pPr>
            <a:endParaRPr lang="en-US" sz="1400" dirty="0">
              <a:solidFill>
                <a:schemeClr val="tx1">
                  <a:lumMod val="75000"/>
                  <a:lumOff val="25000"/>
                </a:schemeClr>
              </a:solidFill>
              <a:latin typeface="Calibri" panose="020F0502020204030204" pitchFamily="34" charset="0"/>
              <a:cs typeface="Calibri" panose="020F0502020204030204" pitchFamily="34" charset="0"/>
            </a:endParaRPr>
          </a:p>
          <a:p>
            <a:pPr>
              <a:lnSpc>
                <a:spcPct val="120000"/>
              </a:lnSpc>
            </a:pPr>
            <a:r>
              <a:rPr lang="en-US" sz="1400" dirty="0">
                <a:solidFill>
                  <a:schemeClr val="tx1">
                    <a:lumMod val="75000"/>
                    <a:lumOff val="25000"/>
                  </a:schemeClr>
                </a:solidFill>
                <a:latin typeface="Calibri" panose="020F0502020204030204" pitchFamily="34" charset="0"/>
                <a:cs typeface="Calibri" panose="020F0502020204030204" pitchFamily="34" charset="0"/>
              </a:rPr>
              <a:t>Write down your thoughts about the following:</a:t>
            </a:r>
          </a:p>
          <a:p>
            <a:pPr>
              <a:lnSpc>
                <a:spcPct val="120000"/>
              </a:lnSpc>
            </a:pPr>
            <a:endParaRPr lang="en-US" sz="1400" dirty="0">
              <a:solidFill>
                <a:schemeClr val="tx1">
                  <a:lumMod val="75000"/>
                  <a:lumOff val="25000"/>
                </a:schemeClr>
              </a:solidFill>
              <a:latin typeface="Calibri" panose="020F0502020204030204" pitchFamily="34" charset="0"/>
              <a:cs typeface="Calibri" panose="020F0502020204030204" pitchFamily="34" charset="0"/>
            </a:endParaRPr>
          </a:p>
          <a:p>
            <a:pPr marL="285750" indent="-285750">
              <a:lnSpc>
                <a:spcPct val="120000"/>
              </a:lnSpc>
              <a:buFont typeface="Arial" panose="020B0604020202020204" pitchFamily="34" charset="0"/>
              <a:buChar char="•"/>
            </a:pPr>
            <a:r>
              <a:rPr lang="en-US" sz="1400" dirty="0">
                <a:solidFill>
                  <a:schemeClr val="tx1">
                    <a:lumMod val="75000"/>
                    <a:lumOff val="25000"/>
                  </a:schemeClr>
                </a:solidFill>
                <a:latin typeface="Calibri" panose="020F0502020204030204" pitchFamily="34" charset="0"/>
                <a:cs typeface="Calibri" panose="020F0502020204030204" pitchFamily="34" charset="0"/>
              </a:rPr>
              <a:t>What do you hope you will achieve?</a:t>
            </a:r>
          </a:p>
          <a:p>
            <a:pPr>
              <a:lnSpc>
                <a:spcPct val="120000"/>
              </a:lnSpc>
            </a:pPr>
            <a:endParaRPr lang="en-US" sz="1400" dirty="0">
              <a:solidFill>
                <a:schemeClr val="tx1">
                  <a:lumMod val="75000"/>
                  <a:lumOff val="25000"/>
                </a:schemeClr>
              </a:solidFill>
              <a:latin typeface="Calibri" panose="020F0502020204030204" pitchFamily="34" charset="0"/>
              <a:cs typeface="Calibri" panose="020F0502020204030204" pitchFamily="34" charset="0"/>
            </a:endParaRPr>
          </a:p>
          <a:p>
            <a:pPr>
              <a:lnSpc>
                <a:spcPct val="120000"/>
              </a:lnSpc>
            </a:pPr>
            <a:endParaRPr lang="en-US" sz="1400" dirty="0">
              <a:solidFill>
                <a:schemeClr val="tx1">
                  <a:lumMod val="75000"/>
                  <a:lumOff val="25000"/>
                </a:schemeClr>
              </a:solidFill>
              <a:latin typeface="Calibri" panose="020F0502020204030204" pitchFamily="34" charset="0"/>
              <a:cs typeface="Calibri" panose="020F0502020204030204" pitchFamily="34" charset="0"/>
            </a:endParaRPr>
          </a:p>
          <a:p>
            <a:pPr marL="285750" indent="-285750">
              <a:lnSpc>
                <a:spcPct val="120000"/>
              </a:lnSpc>
              <a:buFont typeface="Arial" panose="020B0604020202020204" pitchFamily="34" charset="0"/>
              <a:buChar char="•"/>
            </a:pPr>
            <a:r>
              <a:rPr lang="en-US" sz="1400" dirty="0">
                <a:solidFill>
                  <a:schemeClr val="tx1">
                    <a:lumMod val="75000"/>
                    <a:lumOff val="25000"/>
                  </a:schemeClr>
                </a:solidFill>
                <a:latin typeface="Calibri" panose="020F0502020204030204" pitchFamily="34" charset="0"/>
                <a:cs typeface="Calibri" panose="020F0502020204030204" pitchFamily="34" charset="0"/>
              </a:rPr>
              <a:t>What kind of person do you hope you will become?</a:t>
            </a:r>
          </a:p>
          <a:p>
            <a:pPr>
              <a:lnSpc>
                <a:spcPct val="120000"/>
              </a:lnSpc>
            </a:pPr>
            <a:endParaRPr lang="en-US" sz="1400" dirty="0">
              <a:solidFill>
                <a:schemeClr val="tx1">
                  <a:lumMod val="75000"/>
                  <a:lumOff val="25000"/>
                </a:schemeClr>
              </a:solidFill>
              <a:latin typeface="Calibri" panose="020F0502020204030204" pitchFamily="34" charset="0"/>
              <a:cs typeface="Calibri" panose="020F0502020204030204" pitchFamily="34" charset="0"/>
            </a:endParaRPr>
          </a:p>
          <a:p>
            <a:pPr>
              <a:lnSpc>
                <a:spcPct val="120000"/>
              </a:lnSpc>
            </a:pPr>
            <a:endParaRPr lang="en-US" sz="1400" dirty="0">
              <a:solidFill>
                <a:schemeClr val="tx1">
                  <a:lumMod val="75000"/>
                  <a:lumOff val="25000"/>
                </a:schemeClr>
              </a:solidFill>
              <a:latin typeface="Calibri" panose="020F0502020204030204" pitchFamily="34" charset="0"/>
              <a:cs typeface="Calibri" panose="020F0502020204030204" pitchFamily="34" charset="0"/>
            </a:endParaRPr>
          </a:p>
          <a:p>
            <a:pPr marL="285750" indent="-285750">
              <a:lnSpc>
                <a:spcPct val="120000"/>
              </a:lnSpc>
              <a:buFont typeface="Arial" panose="020B0604020202020204" pitchFamily="34" charset="0"/>
              <a:buChar char="•"/>
            </a:pPr>
            <a:r>
              <a:rPr lang="en-US" sz="1400" dirty="0">
                <a:solidFill>
                  <a:schemeClr val="tx1">
                    <a:lumMod val="75000"/>
                    <a:lumOff val="25000"/>
                  </a:schemeClr>
                </a:solidFill>
                <a:latin typeface="Calibri" panose="020F0502020204030204" pitchFamily="34" charset="0"/>
                <a:cs typeface="Calibri" panose="020F0502020204030204" pitchFamily="34" charset="0"/>
              </a:rPr>
              <a:t>Write down three words that you hope people will say about you.</a:t>
            </a:r>
          </a:p>
          <a:p>
            <a:pPr>
              <a:lnSpc>
                <a:spcPct val="120000"/>
              </a:lnSpc>
            </a:pPr>
            <a:r>
              <a:rPr lang="en-US" sz="1400" dirty="0" smtClean="0">
                <a:solidFill>
                  <a:schemeClr val="tx1">
                    <a:lumMod val="75000"/>
                    <a:lumOff val="25000"/>
                  </a:schemeClr>
                </a:solidFill>
                <a:latin typeface="Calibri" panose="020F0502020204030204" pitchFamily="34" charset="0"/>
                <a:cs typeface="Calibri" panose="020F0502020204030204" pitchFamily="34" charset="0"/>
              </a:rPr>
              <a:t>1</a:t>
            </a:r>
            <a:r>
              <a:rPr lang="en-US" sz="1400" dirty="0">
                <a:solidFill>
                  <a:schemeClr val="tx1">
                    <a:lumMod val="75000"/>
                    <a:lumOff val="25000"/>
                  </a:schemeClr>
                </a:solidFill>
                <a:latin typeface="Calibri" panose="020F0502020204030204" pitchFamily="34" charset="0"/>
                <a:cs typeface="Calibri" panose="020F0502020204030204" pitchFamily="34" charset="0"/>
              </a:rPr>
              <a:t>.</a:t>
            </a:r>
          </a:p>
          <a:p>
            <a:pPr>
              <a:lnSpc>
                <a:spcPct val="120000"/>
              </a:lnSpc>
            </a:pPr>
            <a:r>
              <a:rPr lang="en-US" sz="1400" dirty="0" smtClean="0">
                <a:solidFill>
                  <a:schemeClr val="tx1">
                    <a:lumMod val="75000"/>
                    <a:lumOff val="25000"/>
                  </a:schemeClr>
                </a:solidFill>
                <a:latin typeface="Calibri" panose="020F0502020204030204" pitchFamily="34" charset="0"/>
                <a:cs typeface="Calibri" panose="020F0502020204030204" pitchFamily="34" charset="0"/>
              </a:rPr>
              <a:t>2</a:t>
            </a:r>
            <a:r>
              <a:rPr lang="en-US" sz="1400" dirty="0">
                <a:solidFill>
                  <a:schemeClr val="tx1">
                    <a:lumMod val="75000"/>
                    <a:lumOff val="25000"/>
                  </a:schemeClr>
                </a:solidFill>
                <a:latin typeface="Calibri" panose="020F0502020204030204" pitchFamily="34" charset="0"/>
                <a:cs typeface="Calibri" panose="020F0502020204030204" pitchFamily="34" charset="0"/>
              </a:rPr>
              <a:t>.</a:t>
            </a:r>
          </a:p>
          <a:p>
            <a:pPr>
              <a:lnSpc>
                <a:spcPct val="120000"/>
              </a:lnSpc>
            </a:pPr>
            <a:r>
              <a:rPr lang="en-US" sz="1400" dirty="0" smtClean="0">
                <a:solidFill>
                  <a:schemeClr val="tx1">
                    <a:lumMod val="75000"/>
                    <a:lumOff val="25000"/>
                  </a:schemeClr>
                </a:solidFill>
                <a:latin typeface="Calibri" panose="020F0502020204030204" pitchFamily="34" charset="0"/>
                <a:cs typeface="Calibri" panose="020F0502020204030204" pitchFamily="34" charset="0"/>
              </a:rPr>
              <a:t>3.</a:t>
            </a:r>
          </a:p>
        </p:txBody>
      </p:sp>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27259" y="1033704"/>
            <a:ext cx="1219853" cy="1219853"/>
          </a:xfrm>
          <a:prstGeom prst="rect">
            <a:avLst/>
          </a:prstGeom>
        </p:spPr>
      </p:pic>
      <p:sp>
        <p:nvSpPr>
          <p:cNvPr id="6" name="Rectangle 7">
            <a:extLst>
              <a:ext uri="{FF2B5EF4-FFF2-40B4-BE49-F238E27FC236}">
                <a16:creationId xmlns:a16="http://schemas.microsoft.com/office/drawing/2014/main" xmlns="" id="{F0C239A0-5918-9A42-91CC-07F246C02D47}"/>
              </a:ext>
            </a:extLst>
          </p:cNvPr>
          <p:cNvSpPr/>
          <p:nvPr/>
        </p:nvSpPr>
        <p:spPr>
          <a:xfrm>
            <a:off x="252663" y="1093628"/>
            <a:ext cx="5550913" cy="338554"/>
          </a:xfrm>
          <a:custGeom>
            <a:avLst/>
            <a:gdLst>
              <a:gd name="connsiteX0" fmla="*/ 0 w 10207832"/>
              <a:gd name="connsiteY0" fmla="*/ 0 h 738664"/>
              <a:gd name="connsiteX1" fmla="*/ 10207832 w 10207832"/>
              <a:gd name="connsiteY1" fmla="*/ 0 h 738664"/>
              <a:gd name="connsiteX2" fmla="*/ 10207832 w 10207832"/>
              <a:gd name="connsiteY2" fmla="*/ 738664 h 738664"/>
              <a:gd name="connsiteX3" fmla="*/ 0 w 10207832"/>
              <a:gd name="connsiteY3" fmla="*/ 738664 h 738664"/>
              <a:gd name="connsiteX4" fmla="*/ 0 w 10207832"/>
              <a:gd name="connsiteY4" fmla="*/ 0 h 738664"/>
              <a:gd name="connsiteX0" fmla="*/ 0 w 10207832"/>
              <a:gd name="connsiteY0" fmla="*/ 0 h 748938"/>
              <a:gd name="connsiteX1" fmla="*/ 10207832 w 10207832"/>
              <a:gd name="connsiteY1" fmla="*/ 0 h 748938"/>
              <a:gd name="connsiteX2" fmla="*/ 9488641 w 10207832"/>
              <a:gd name="connsiteY2" fmla="*/ 748938 h 748938"/>
              <a:gd name="connsiteX3" fmla="*/ 0 w 10207832"/>
              <a:gd name="connsiteY3" fmla="*/ 738664 h 748938"/>
              <a:gd name="connsiteX4" fmla="*/ 0 w 10207832"/>
              <a:gd name="connsiteY4" fmla="*/ 0 h 748938"/>
              <a:gd name="connsiteX0" fmla="*/ 0 w 10207832"/>
              <a:gd name="connsiteY0" fmla="*/ 0 h 738664"/>
              <a:gd name="connsiteX1" fmla="*/ 10207832 w 10207832"/>
              <a:gd name="connsiteY1" fmla="*/ 0 h 738664"/>
              <a:gd name="connsiteX2" fmla="*/ 9807140 w 10207832"/>
              <a:gd name="connsiteY2" fmla="*/ 728389 h 738664"/>
              <a:gd name="connsiteX3" fmla="*/ 0 w 10207832"/>
              <a:gd name="connsiteY3" fmla="*/ 738664 h 738664"/>
              <a:gd name="connsiteX4" fmla="*/ 0 w 10207832"/>
              <a:gd name="connsiteY4" fmla="*/ 0 h 738664"/>
              <a:gd name="connsiteX0" fmla="*/ 0 w 10207832"/>
              <a:gd name="connsiteY0" fmla="*/ 0 h 738664"/>
              <a:gd name="connsiteX1" fmla="*/ 10207832 w 10207832"/>
              <a:gd name="connsiteY1" fmla="*/ 0 h 738664"/>
              <a:gd name="connsiteX2" fmla="*/ 9924098 w 10207832"/>
              <a:gd name="connsiteY2" fmla="*/ 728389 h 738664"/>
              <a:gd name="connsiteX3" fmla="*/ 0 w 10207832"/>
              <a:gd name="connsiteY3" fmla="*/ 738664 h 738664"/>
              <a:gd name="connsiteX4" fmla="*/ 0 w 10207832"/>
              <a:gd name="connsiteY4" fmla="*/ 0 h 738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07832" h="738664">
                <a:moveTo>
                  <a:pt x="0" y="0"/>
                </a:moveTo>
                <a:lnTo>
                  <a:pt x="10207832" y="0"/>
                </a:lnTo>
                <a:lnTo>
                  <a:pt x="9924098" y="728389"/>
                </a:lnTo>
                <a:lnTo>
                  <a:pt x="0" y="738664"/>
                </a:lnTo>
                <a:lnTo>
                  <a:pt x="0" y="0"/>
                </a:lnTo>
                <a:close/>
              </a:path>
            </a:pathLst>
          </a:custGeom>
          <a:noFill/>
        </p:spPr>
        <p:txBody>
          <a:bodyPr wrap="square">
            <a:spAutoFit/>
          </a:bodyPr>
          <a:lstStyle/>
          <a:p>
            <a:pPr defTabSz="514342">
              <a:defRPr/>
            </a:pPr>
            <a:r>
              <a:rPr lang="en-GB" sz="1600" b="1" dirty="0" smtClean="0">
                <a:solidFill>
                  <a:schemeClr val="tx1">
                    <a:lumMod val="75000"/>
                    <a:lumOff val="25000"/>
                  </a:schemeClr>
                </a:solidFill>
                <a:latin typeface="Calibri" panose="020F0502020204030204" pitchFamily="34" charset="0"/>
                <a:cs typeface="Calibri" panose="020F0502020204030204" pitchFamily="34" charset="0"/>
              </a:rPr>
              <a:t>Week 5 – </a:t>
            </a:r>
            <a:r>
              <a:rPr lang="en-GB" sz="1600" b="1" dirty="0" smtClean="0">
                <a:solidFill>
                  <a:srgbClr val="F48B06"/>
                </a:solidFill>
                <a:latin typeface="Calibri" panose="020F0502020204030204" pitchFamily="34" charset="0"/>
                <a:cs typeface="Calibri" panose="020F0502020204030204" pitchFamily="34" charset="0"/>
              </a:rPr>
              <a:t>Dare To Take Risks</a:t>
            </a:r>
            <a:endParaRPr lang="en-GB" sz="1600" b="1" dirty="0">
              <a:solidFill>
                <a:srgbClr val="F48B06"/>
              </a:solidFill>
              <a:latin typeface="Calibri" panose="020F0502020204030204" pitchFamily="34" charset="0"/>
              <a:cs typeface="Calibri" panose="020F0502020204030204" pitchFamily="34" charset="0"/>
            </a:endParaRPr>
          </a:p>
        </p:txBody>
      </p:sp>
      <p:pic>
        <p:nvPicPr>
          <p:cNvPr id="9" name="Picture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757363" y="7455848"/>
            <a:ext cx="2952750" cy="1970038"/>
          </a:xfrm>
          <a:prstGeom prst="rect">
            <a:avLst/>
          </a:prstGeom>
        </p:spPr>
      </p:pic>
      <p:sp>
        <p:nvSpPr>
          <p:cNvPr id="7" name="TextBox 6"/>
          <p:cNvSpPr txBox="1"/>
          <p:nvPr/>
        </p:nvSpPr>
        <p:spPr>
          <a:xfrm>
            <a:off x="252664" y="7376558"/>
            <a:ext cx="3262696" cy="850682"/>
          </a:xfrm>
          <a:prstGeom prst="rect">
            <a:avLst/>
          </a:prstGeom>
          <a:noFill/>
        </p:spPr>
        <p:txBody>
          <a:bodyPr wrap="square" rtlCol="0">
            <a:spAutoFit/>
          </a:bodyPr>
          <a:lstStyle/>
          <a:p>
            <a:pPr>
              <a:lnSpc>
                <a:spcPct val="120000"/>
              </a:lnSpc>
            </a:pPr>
            <a:r>
              <a:rPr lang="en-US" sz="1400" dirty="0" smtClean="0">
                <a:solidFill>
                  <a:schemeClr val="tx1">
                    <a:lumMod val="75000"/>
                    <a:lumOff val="25000"/>
                  </a:schemeClr>
                </a:solidFill>
                <a:latin typeface="Calibri" panose="020F0502020204030204" pitchFamily="34" charset="0"/>
                <a:cs typeface="Calibri" panose="020F0502020204030204" pitchFamily="34" charset="0"/>
              </a:rPr>
              <a:t>Which characteristics do you think will be important to succeed when you start in September?</a:t>
            </a:r>
            <a:endParaRPr lang="en-US" sz="1400" dirty="0">
              <a:solidFill>
                <a:schemeClr val="tx1">
                  <a:lumMod val="75000"/>
                  <a:lumOff val="2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4067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791131E-BC47-044E-8A35-A9C832A04B83}"/>
              </a:ext>
            </a:extLst>
          </p:cNvPr>
          <p:cNvSpPr txBox="1"/>
          <p:nvPr/>
        </p:nvSpPr>
        <p:spPr>
          <a:xfrm>
            <a:off x="342524" y="1091268"/>
            <a:ext cx="4353213" cy="338554"/>
          </a:xfrm>
          <a:prstGeom prst="rect">
            <a:avLst/>
          </a:prstGeom>
          <a:noFill/>
        </p:spPr>
        <p:txBody>
          <a:bodyPr wrap="square" rtlCol="0">
            <a:spAutoFit/>
          </a:bodyPr>
          <a:lstStyle/>
          <a:p>
            <a:r>
              <a:rPr lang="en-GB" sz="1600" b="1"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rPr>
              <a:t>Are you scared of failure?</a:t>
            </a:r>
          </a:p>
        </p:txBody>
      </p:sp>
      <p:sp>
        <p:nvSpPr>
          <p:cNvPr id="4" name="TextBox 3">
            <a:extLst>
              <a:ext uri="{FF2B5EF4-FFF2-40B4-BE49-F238E27FC236}">
                <a16:creationId xmlns:a16="http://schemas.microsoft.com/office/drawing/2014/main" xmlns="" id="{C635FD02-8F89-4B0F-B2A1-53B19B079148}"/>
              </a:ext>
            </a:extLst>
          </p:cNvPr>
          <p:cNvSpPr txBox="1"/>
          <p:nvPr/>
        </p:nvSpPr>
        <p:spPr>
          <a:xfrm>
            <a:off x="342524" y="1429822"/>
            <a:ext cx="4672872" cy="1109214"/>
          </a:xfrm>
          <a:prstGeom prst="rect">
            <a:avLst/>
          </a:prstGeom>
          <a:noFill/>
          <a:ln>
            <a:solidFill>
              <a:srgbClr val="FC8102"/>
            </a:solidFill>
          </a:ln>
        </p:spPr>
        <p:txBody>
          <a:bodyPr wrap="square" rtlCol="0">
            <a:spAutoFit/>
          </a:bodyPr>
          <a:lstStyle/>
          <a:p>
            <a:pPr>
              <a:lnSpc>
                <a:spcPct val="120000"/>
              </a:lnSpc>
            </a:pPr>
            <a:r>
              <a:rPr lang="en-GB" sz="1400" dirty="0">
                <a:latin typeface="Calibri" panose="020F0502020204030204" pitchFamily="34" charset="0"/>
              </a:rPr>
              <a:t>Everyone will be scared of failure at some point in our lives, BUT sometimes fear stops us from doing things.</a:t>
            </a:r>
          </a:p>
          <a:p>
            <a:pPr>
              <a:lnSpc>
                <a:spcPct val="120000"/>
              </a:lnSpc>
            </a:pPr>
            <a:r>
              <a:rPr lang="en-GB" sz="1400" dirty="0" smtClean="0">
                <a:latin typeface="Calibri" panose="020F0502020204030204" pitchFamily="34" charset="0"/>
              </a:rPr>
              <a:t>It </a:t>
            </a:r>
            <a:r>
              <a:rPr lang="en-GB" sz="1400" dirty="0">
                <a:latin typeface="Calibri" panose="020F0502020204030204" pitchFamily="34" charset="0"/>
              </a:rPr>
              <a:t>can stop you from achieving your goals and dreams</a:t>
            </a:r>
            <a:r>
              <a:rPr lang="en-GB" sz="1400" dirty="0" smtClean="0">
                <a:latin typeface="Calibri" panose="020F0502020204030204" pitchFamily="34" charset="0"/>
              </a:rPr>
              <a:t>.</a:t>
            </a:r>
          </a:p>
          <a:p>
            <a:pPr>
              <a:lnSpc>
                <a:spcPct val="120000"/>
              </a:lnSpc>
            </a:pPr>
            <a:r>
              <a:rPr lang="en-US" sz="1400" dirty="0" smtClean="0">
                <a:latin typeface="Calibri" panose="020F0502020204030204" pitchFamily="34" charset="0"/>
                <a:cs typeface="Calibri" panose="020F0502020204030204" pitchFamily="34" charset="0"/>
              </a:rPr>
              <a:t>Failure is </a:t>
            </a:r>
            <a:r>
              <a:rPr lang="en-US" sz="1400" dirty="0">
                <a:latin typeface="Calibri" panose="020F0502020204030204" pitchFamily="34" charset="0"/>
                <a:cs typeface="Calibri" panose="020F0502020204030204" pitchFamily="34" charset="0"/>
              </a:rPr>
              <a:t>how we </a:t>
            </a:r>
            <a:r>
              <a:rPr lang="en-US" sz="1400" dirty="0" smtClean="0">
                <a:latin typeface="Calibri" panose="020F0502020204030204" pitchFamily="34" charset="0"/>
                <a:cs typeface="Calibri" panose="020F0502020204030204" pitchFamily="34" charset="0"/>
              </a:rPr>
              <a:t>learn and become </a:t>
            </a:r>
            <a:r>
              <a:rPr lang="en-US" sz="1400" dirty="0">
                <a:latin typeface="Calibri" panose="020F0502020204030204" pitchFamily="34" charset="0"/>
                <a:cs typeface="Calibri" panose="020F0502020204030204" pitchFamily="34" charset="0"/>
              </a:rPr>
              <a:t>determined</a:t>
            </a:r>
            <a:r>
              <a:rPr lang="en-US" sz="1400" dirty="0" smtClean="0">
                <a:latin typeface="Calibri" panose="020F0502020204030204" pitchFamily="34" charset="0"/>
                <a:cs typeface="Calibri" panose="020F0502020204030204" pitchFamily="34" charset="0"/>
              </a:rPr>
              <a:t>.</a:t>
            </a:r>
            <a:endParaRPr lang="en-US" sz="1400" dirty="0">
              <a:latin typeface="Calibri" panose="020F0502020204030204" pitchFamily="34" charset="0"/>
              <a:cs typeface="Calibri" panose="020F0502020204030204" pitchFamily="34" charset="0"/>
            </a:endParaRPr>
          </a:p>
        </p:txBody>
      </p:sp>
      <p:sp>
        <p:nvSpPr>
          <p:cNvPr id="3" name="TextBox 2"/>
          <p:cNvSpPr txBox="1"/>
          <p:nvPr/>
        </p:nvSpPr>
        <p:spPr>
          <a:xfrm>
            <a:off x="342524" y="2657212"/>
            <a:ext cx="6204588" cy="1828193"/>
          </a:xfrm>
          <a:prstGeom prst="rect">
            <a:avLst/>
          </a:prstGeom>
          <a:noFill/>
        </p:spPr>
        <p:txBody>
          <a:bodyPr wrap="square" rtlCol="0">
            <a:spAutoFit/>
          </a:bodyPr>
          <a:lstStyle/>
          <a:p>
            <a:pPr>
              <a:lnSpc>
                <a:spcPct val="120000"/>
              </a:lnSpc>
            </a:pPr>
            <a:r>
              <a:rPr lang="en-US" sz="1200" dirty="0">
                <a:solidFill>
                  <a:schemeClr val="tx1">
                    <a:lumMod val="75000"/>
                    <a:lumOff val="25000"/>
                  </a:schemeClr>
                </a:solidFill>
                <a:latin typeface="Calibri" panose="020F0502020204030204" pitchFamily="34" charset="0"/>
                <a:cs typeface="Calibri" panose="020F0502020204030204" pitchFamily="34" charset="0"/>
              </a:rPr>
              <a:t>What are you worried about ‘failing’ in secondary school?</a:t>
            </a:r>
          </a:p>
          <a:p>
            <a:pPr>
              <a:lnSpc>
                <a:spcPct val="120000"/>
              </a:lnSpc>
            </a:pPr>
            <a:endParaRPr lang="en-US" sz="1400" dirty="0">
              <a:solidFill>
                <a:schemeClr val="tx1">
                  <a:lumMod val="75000"/>
                  <a:lumOff val="25000"/>
                </a:schemeClr>
              </a:solidFill>
              <a:latin typeface="Calibri" panose="020F0502020204030204" pitchFamily="34" charset="0"/>
              <a:cs typeface="Calibri" panose="020F0502020204030204" pitchFamily="34" charset="0"/>
            </a:endParaRPr>
          </a:p>
          <a:p>
            <a:pPr>
              <a:lnSpc>
                <a:spcPct val="120000"/>
              </a:lnSpc>
            </a:pPr>
            <a:endParaRPr lang="en-US" sz="1400" dirty="0">
              <a:solidFill>
                <a:schemeClr val="tx1">
                  <a:lumMod val="75000"/>
                  <a:lumOff val="25000"/>
                </a:schemeClr>
              </a:solidFill>
              <a:latin typeface="Calibri" panose="020F0502020204030204" pitchFamily="34" charset="0"/>
              <a:cs typeface="Calibri" panose="020F0502020204030204" pitchFamily="34" charset="0"/>
            </a:endParaRPr>
          </a:p>
          <a:p>
            <a:pPr>
              <a:lnSpc>
                <a:spcPct val="120000"/>
              </a:lnSpc>
            </a:pPr>
            <a:endParaRPr lang="en-US" sz="1400" dirty="0">
              <a:solidFill>
                <a:schemeClr val="tx1">
                  <a:lumMod val="75000"/>
                  <a:lumOff val="25000"/>
                </a:schemeClr>
              </a:solidFill>
              <a:latin typeface="Calibri" panose="020F0502020204030204" pitchFamily="34" charset="0"/>
              <a:cs typeface="Calibri" panose="020F0502020204030204" pitchFamily="34" charset="0"/>
            </a:endParaRPr>
          </a:p>
          <a:p>
            <a:pPr>
              <a:lnSpc>
                <a:spcPct val="120000"/>
              </a:lnSpc>
            </a:pPr>
            <a:endParaRPr lang="en-US" sz="1400" dirty="0">
              <a:solidFill>
                <a:schemeClr val="tx1">
                  <a:lumMod val="75000"/>
                  <a:lumOff val="25000"/>
                </a:schemeClr>
              </a:solidFill>
              <a:latin typeface="Calibri" panose="020F0502020204030204" pitchFamily="34" charset="0"/>
              <a:cs typeface="Calibri" panose="020F0502020204030204" pitchFamily="34" charset="0"/>
            </a:endParaRPr>
          </a:p>
          <a:p>
            <a:pPr>
              <a:lnSpc>
                <a:spcPct val="120000"/>
              </a:lnSpc>
            </a:pPr>
            <a:r>
              <a:rPr lang="en-US" sz="1200" dirty="0" smtClean="0">
                <a:solidFill>
                  <a:schemeClr val="tx1">
                    <a:lumMod val="75000"/>
                    <a:lumOff val="25000"/>
                  </a:schemeClr>
                </a:solidFill>
                <a:latin typeface="Calibri" panose="020F0502020204030204" pitchFamily="34" charset="0"/>
                <a:cs typeface="Calibri" panose="020F0502020204030204" pitchFamily="34" charset="0"/>
              </a:rPr>
              <a:t>For each of the reasons you have written down, can you suggest a way that would prevent you from failing? </a:t>
            </a:r>
            <a:endParaRPr lang="en-US" sz="1200" dirty="0">
              <a:solidFill>
                <a:schemeClr val="tx1">
                  <a:lumMod val="75000"/>
                  <a:lumOff val="25000"/>
                </a:schemeClr>
              </a:solidFill>
              <a:latin typeface="Calibri" panose="020F0502020204030204" pitchFamily="34" charset="0"/>
              <a:cs typeface="Calibri" panose="020F0502020204030204" pitchFamily="34" charset="0"/>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27259" y="1033704"/>
            <a:ext cx="1219853" cy="1219853"/>
          </a:xfrm>
          <a:prstGeom prst="rect">
            <a:avLst/>
          </a:prstGeom>
        </p:spPr>
      </p:pic>
      <p:sp>
        <p:nvSpPr>
          <p:cNvPr id="6" name="TextBox 5"/>
          <p:cNvSpPr txBox="1"/>
          <p:nvPr/>
        </p:nvSpPr>
        <p:spPr>
          <a:xfrm>
            <a:off x="342524" y="5683037"/>
            <a:ext cx="6204588" cy="535531"/>
          </a:xfrm>
          <a:prstGeom prst="rect">
            <a:avLst/>
          </a:prstGeom>
          <a:noFill/>
        </p:spPr>
        <p:txBody>
          <a:bodyPr wrap="square" rtlCol="0">
            <a:spAutoFit/>
          </a:bodyPr>
          <a:lstStyle/>
          <a:p>
            <a:pPr>
              <a:lnSpc>
                <a:spcPct val="120000"/>
              </a:lnSpc>
            </a:pPr>
            <a:r>
              <a:rPr lang="en-US" sz="1200" dirty="0" smtClean="0">
                <a:solidFill>
                  <a:schemeClr val="tx1">
                    <a:lumMod val="75000"/>
                    <a:lumOff val="25000"/>
                  </a:schemeClr>
                </a:solidFill>
                <a:latin typeface="Calibri" panose="020F0502020204030204" pitchFamily="34" charset="0"/>
                <a:cs typeface="Calibri" panose="020F0502020204030204" pitchFamily="34" charset="0"/>
              </a:rPr>
              <a:t>Think </a:t>
            </a:r>
            <a:r>
              <a:rPr lang="en-US" sz="1200" dirty="0">
                <a:solidFill>
                  <a:schemeClr val="tx1">
                    <a:lumMod val="75000"/>
                    <a:lumOff val="25000"/>
                  </a:schemeClr>
                </a:solidFill>
                <a:latin typeface="Calibri" panose="020F0502020204030204" pitchFamily="34" charset="0"/>
                <a:cs typeface="Calibri" panose="020F0502020204030204" pitchFamily="34" charset="0"/>
              </a:rPr>
              <a:t>of something that didn’t go quite as you had expected. What did it teach </a:t>
            </a:r>
            <a:r>
              <a:rPr lang="en-US" sz="1200" dirty="0" smtClean="0">
                <a:solidFill>
                  <a:schemeClr val="tx1">
                    <a:lumMod val="75000"/>
                    <a:lumOff val="25000"/>
                  </a:schemeClr>
                </a:solidFill>
                <a:latin typeface="Calibri" panose="020F0502020204030204" pitchFamily="34" charset="0"/>
                <a:cs typeface="Calibri" panose="020F0502020204030204" pitchFamily="34" charset="0"/>
              </a:rPr>
              <a:t>you and what did you learn from it? </a:t>
            </a:r>
            <a:endParaRPr lang="en-US" sz="1200" dirty="0">
              <a:solidFill>
                <a:schemeClr val="tx1">
                  <a:lumMod val="75000"/>
                  <a:lumOff val="25000"/>
                </a:schemeClr>
              </a:solidFill>
              <a:latin typeface="Calibri" panose="020F0502020204030204" pitchFamily="34" charset="0"/>
              <a:cs typeface="Calibri" panose="020F0502020204030204" pitchFamily="34" charset="0"/>
            </a:endParaRPr>
          </a:p>
        </p:txBody>
      </p:sp>
      <p:sp>
        <p:nvSpPr>
          <p:cNvPr id="7" name="TextBox 6"/>
          <p:cNvSpPr txBox="1"/>
          <p:nvPr/>
        </p:nvSpPr>
        <p:spPr>
          <a:xfrm>
            <a:off x="342524" y="7376562"/>
            <a:ext cx="6204588" cy="757130"/>
          </a:xfrm>
          <a:prstGeom prst="rect">
            <a:avLst/>
          </a:prstGeom>
          <a:noFill/>
        </p:spPr>
        <p:txBody>
          <a:bodyPr wrap="square" rtlCol="0">
            <a:spAutoFit/>
          </a:bodyPr>
          <a:lstStyle/>
          <a:p>
            <a:pPr>
              <a:lnSpc>
                <a:spcPct val="120000"/>
              </a:lnSpc>
            </a:pPr>
            <a:r>
              <a:rPr lang="en-US" sz="1200" dirty="0" smtClean="0">
                <a:solidFill>
                  <a:schemeClr val="tx1">
                    <a:lumMod val="75000"/>
                    <a:lumOff val="25000"/>
                  </a:schemeClr>
                </a:solidFill>
                <a:cs typeface="Calibri" panose="020F0502020204030204" pitchFamily="34" charset="0"/>
              </a:rPr>
              <a:t>What new things are you going to try at Fulford to step outside your comfort zone? Make a list of these and maybe you could look on the website at all the extra curricular clubs that are on offer. </a:t>
            </a:r>
            <a:r>
              <a:rPr lang="en-GB" sz="1200" dirty="0" smtClean="0">
                <a:hlinkClick r:id="rId3"/>
              </a:rPr>
              <a:t>https</a:t>
            </a:r>
            <a:r>
              <a:rPr lang="en-GB" sz="1200" dirty="0">
                <a:hlinkClick r:id="rId3"/>
              </a:rPr>
              <a:t>://www.fulford.york.sch.uk/information-for-students-parents/school-clubs-activities/</a:t>
            </a:r>
            <a:endParaRPr lang="en-US" sz="1200" dirty="0">
              <a:solidFill>
                <a:schemeClr val="tx1">
                  <a:lumMod val="75000"/>
                  <a:lumOff val="25000"/>
                </a:schemeClr>
              </a:solidFill>
              <a:cs typeface="Calibri" panose="020F0502020204030204" pitchFamily="34" charset="0"/>
            </a:endParaRPr>
          </a:p>
        </p:txBody>
      </p:sp>
    </p:spTree>
    <p:extLst>
      <p:ext uri="{BB962C8B-B14F-4D97-AF65-F5344CB8AC3E}">
        <p14:creationId xmlns:p14="http://schemas.microsoft.com/office/powerpoint/2010/main" val="2561489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879</TotalTime>
  <Words>685</Words>
  <Application>Microsoft Macintosh PowerPoint</Application>
  <PresentationFormat>A4 Paper (210x297 mm)</PresentationFormat>
  <Paragraphs>43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Sidell</dc:creator>
  <cp:lastModifiedBy>Marc Godfrey</cp:lastModifiedBy>
  <cp:revision>114</cp:revision>
  <dcterms:created xsi:type="dcterms:W3CDTF">2020-04-28T19:09:08Z</dcterms:created>
  <dcterms:modified xsi:type="dcterms:W3CDTF">2020-07-06T08:57:17Z</dcterms:modified>
</cp:coreProperties>
</file>