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3" r:id="rId1"/>
  </p:sldMasterIdLst>
  <p:notesMasterIdLst>
    <p:notesMasterId r:id="rId6"/>
  </p:notesMasterIdLst>
  <p:sldIdLst>
    <p:sldId id="289" r:id="rId2"/>
    <p:sldId id="290" r:id="rId3"/>
    <p:sldId id="287" r:id="rId4"/>
    <p:sldId id="288" r:id="rId5"/>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8102"/>
    <a:srgbClr val="A7A7A7"/>
    <a:srgbClr val="EEB40A"/>
    <a:srgbClr val="FF7701"/>
    <a:srgbClr val="FFED3E"/>
    <a:srgbClr val="FFF948"/>
    <a:srgbClr val="E4C629"/>
    <a:srgbClr val="FFF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144"/>
    <p:restoredTop sz="93076"/>
  </p:normalViewPr>
  <p:slideViewPr>
    <p:cSldViewPr snapToGrid="0" snapToObjects="1">
      <p:cViewPr varScale="1">
        <p:scale>
          <a:sx n="84" d="100"/>
          <a:sy n="84" d="100"/>
        </p:scale>
        <p:origin x="291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2"/>
            <a:ext cx="2971800" cy="458788"/>
          </a:xfrm>
          <a:prstGeom prst="rect">
            <a:avLst/>
          </a:prstGeom>
        </p:spPr>
        <p:txBody>
          <a:bodyPr vert="horz" lIns="91440" tIns="45720" rIns="91440" bIns="45720" rtlCol="0"/>
          <a:lstStyle>
            <a:lvl1pPr algn="r">
              <a:defRPr sz="1200"/>
            </a:lvl1pPr>
          </a:lstStyle>
          <a:p>
            <a:fld id="{28D48C0C-4E60-814E-B518-C57AA0947592}" type="datetimeFigureOut">
              <a:rPr lang="en-US" smtClean="0"/>
              <a:t>7/8/20</a:t>
            </a:fld>
            <a:endParaRPr lang="en-US" dirty="0"/>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234102-0ADA-3F4F-A855-30D63F3A7A19}" type="slidenum">
              <a:rPr lang="en-US" smtClean="0"/>
              <a:t>‹#›</a:t>
            </a:fld>
            <a:endParaRPr lang="en-US" dirty="0"/>
          </a:p>
        </p:txBody>
      </p:sp>
    </p:spTree>
    <p:extLst>
      <p:ext uri="{BB962C8B-B14F-4D97-AF65-F5344CB8AC3E}">
        <p14:creationId xmlns:p14="http://schemas.microsoft.com/office/powerpoint/2010/main" val="160948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9F5D5-16E5-C34E-B438-BC86881D3A52}"/>
              </a:ext>
            </a:extLst>
          </p:cNvPr>
          <p:cNvSpPr>
            <a:spLocks noGrp="1"/>
          </p:cNvSpPr>
          <p:nvPr>
            <p:ph type="ctrTitle"/>
          </p:nvPr>
        </p:nvSpPr>
        <p:spPr>
          <a:xfrm>
            <a:off x="857250" y="1621191"/>
            <a:ext cx="5143500" cy="3448756"/>
          </a:xfrm>
        </p:spPr>
        <p:txBody>
          <a:bodyPr anchor="b"/>
          <a:lstStyle>
            <a:lvl1pPr algn="ctr">
              <a:defRPr sz="3375"/>
            </a:lvl1pPr>
          </a:lstStyle>
          <a:p>
            <a:r>
              <a:rPr lang="en-GB"/>
              <a:t>Click to edit Master title style</a:t>
            </a:r>
            <a:endParaRPr lang="en-US"/>
          </a:p>
        </p:txBody>
      </p:sp>
      <p:sp>
        <p:nvSpPr>
          <p:cNvPr id="3" name="Subtitle 2">
            <a:extLst>
              <a:ext uri="{FF2B5EF4-FFF2-40B4-BE49-F238E27FC236}">
                <a16:creationId xmlns:a16="http://schemas.microsoft.com/office/drawing/2014/main" id="{4C850FF9-5CC5-A647-AB99-BB1E6C22F62E}"/>
              </a:ext>
            </a:extLst>
          </p:cNvPr>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B5E2B6F1-452E-6B4D-A4FB-914886DEBEF2}"/>
              </a:ext>
            </a:extLst>
          </p:cNvPr>
          <p:cNvSpPr>
            <a:spLocks noGrp="1"/>
          </p:cNvSpPr>
          <p:nvPr>
            <p:ph type="dt" sz="half" idx="10"/>
          </p:nvPr>
        </p:nvSpPr>
        <p:spPr/>
        <p:txBody>
          <a:bodyPr/>
          <a:lstStyle/>
          <a:p>
            <a:fld id="{02AC24A9-CCB6-4F8D-B8DB-C2F3692CFA5A}" type="datetimeFigureOut">
              <a:rPr lang="en-US" smtClean="0"/>
              <a:t>7/8/20</a:t>
            </a:fld>
            <a:endParaRPr lang="en-US" dirty="0"/>
          </a:p>
        </p:txBody>
      </p:sp>
      <p:sp>
        <p:nvSpPr>
          <p:cNvPr id="5" name="Footer Placeholder 4">
            <a:extLst>
              <a:ext uri="{FF2B5EF4-FFF2-40B4-BE49-F238E27FC236}">
                <a16:creationId xmlns:a16="http://schemas.microsoft.com/office/drawing/2014/main" id="{EB334D34-9D99-E246-BA94-761E4B805EC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8FCD006-CA4A-9F4C-A9F0-8DEED41D0798}"/>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1326124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9231-B2B4-074D-8B1E-D4377B4675CE}"/>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15C6B8B-A470-2D4A-B976-582EFCEF159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E77CEED-C3BA-144E-A8BC-78E96AE9D0EB}"/>
              </a:ext>
            </a:extLst>
          </p:cNvPr>
          <p:cNvSpPr>
            <a:spLocks noGrp="1"/>
          </p:cNvSpPr>
          <p:nvPr>
            <p:ph type="dt" sz="half" idx="10"/>
          </p:nvPr>
        </p:nvSpPr>
        <p:spPr/>
        <p:txBody>
          <a:bodyPr/>
          <a:lstStyle/>
          <a:p>
            <a:fld id="{02AC24A9-CCB6-4F8D-B8DB-C2F3692CFA5A}" type="datetimeFigureOut">
              <a:rPr lang="en-US" smtClean="0"/>
              <a:t>7/8/20</a:t>
            </a:fld>
            <a:endParaRPr lang="en-US" dirty="0"/>
          </a:p>
        </p:txBody>
      </p:sp>
      <p:sp>
        <p:nvSpPr>
          <p:cNvPr id="5" name="Footer Placeholder 4">
            <a:extLst>
              <a:ext uri="{FF2B5EF4-FFF2-40B4-BE49-F238E27FC236}">
                <a16:creationId xmlns:a16="http://schemas.microsoft.com/office/drawing/2014/main" id="{F758FA60-1663-4A4B-AFC9-A7919D7AF25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798A72B-8BB7-044C-B1C6-E373B9724E4D}"/>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2980335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6CAC79-1867-F04F-8F97-10C2A59AEAFE}"/>
              </a:ext>
            </a:extLst>
          </p:cNvPr>
          <p:cNvSpPr>
            <a:spLocks noGrp="1"/>
          </p:cNvSpPr>
          <p:nvPr>
            <p:ph type="title" orient="vert"/>
          </p:nvPr>
        </p:nvSpPr>
        <p:spPr>
          <a:xfrm>
            <a:off x="4907756" y="527403"/>
            <a:ext cx="1478756" cy="8394877"/>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B659732-9F15-7247-88AC-C6A736077D7E}"/>
              </a:ext>
            </a:extLst>
          </p:cNvPr>
          <p:cNvSpPr>
            <a:spLocks noGrp="1"/>
          </p:cNvSpPr>
          <p:nvPr>
            <p:ph type="body" orient="vert" idx="1"/>
          </p:nvPr>
        </p:nvSpPr>
        <p:spPr>
          <a:xfrm>
            <a:off x="471487"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178A33B-121C-A347-ACA0-76167DC00672}"/>
              </a:ext>
            </a:extLst>
          </p:cNvPr>
          <p:cNvSpPr>
            <a:spLocks noGrp="1"/>
          </p:cNvSpPr>
          <p:nvPr>
            <p:ph type="dt" sz="half" idx="10"/>
          </p:nvPr>
        </p:nvSpPr>
        <p:spPr/>
        <p:txBody>
          <a:bodyPr/>
          <a:lstStyle/>
          <a:p>
            <a:fld id="{02AC24A9-CCB6-4F8D-B8DB-C2F3692CFA5A}" type="datetimeFigureOut">
              <a:rPr lang="en-US" smtClean="0"/>
              <a:t>7/8/20</a:t>
            </a:fld>
            <a:endParaRPr lang="en-US" dirty="0"/>
          </a:p>
        </p:txBody>
      </p:sp>
      <p:sp>
        <p:nvSpPr>
          <p:cNvPr id="5" name="Footer Placeholder 4">
            <a:extLst>
              <a:ext uri="{FF2B5EF4-FFF2-40B4-BE49-F238E27FC236}">
                <a16:creationId xmlns:a16="http://schemas.microsoft.com/office/drawing/2014/main" id="{D1489A01-4490-0F43-AA60-6E78A3CE97E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4C83828-360D-1B42-9656-E9CD19265EF0}"/>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32066434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324043" y="1624584"/>
            <a:ext cx="6208205" cy="4583176"/>
          </a:xfrm>
        </p:spPr>
        <p:txBody>
          <a:bodyPr anchor="b">
            <a:normAutofit/>
          </a:bodyPr>
          <a:lstStyle>
            <a:lvl1pPr algn="l">
              <a:defRPr sz="45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324043" y="6828536"/>
            <a:ext cx="6208205" cy="2139696"/>
          </a:xfrm>
        </p:spPr>
        <p:txBody>
          <a:bodyPr>
            <a:normAutofit/>
          </a:bodyPr>
          <a:lstStyle>
            <a:lvl1pPr marL="0" indent="0" algn="l">
              <a:buNone/>
              <a:defRPr sz="1575"/>
            </a:lvl1pPr>
            <a:lvl2pPr marL="257171" indent="0" algn="ctr">
              <a:buNone/>
              <a:defRPr sz="1125"/>
            </a:lvl2pPr>
            <a:lvl3pPr marL="514342" indent="0" algn="ctr">
              <a:buNone/>
              <a:defRPr sz="1013"/>
            </a:lvl3pPr>
            <a:lvl4pPr marL="771512" indent="0" algn="ctr">
              <a:buNone/>
              <a:defRPr sz="900"/>
            </a:lvl4pPr>
            <a:lvl5pPr marL="1028683" indent="0" algn="ctr">
              <a:buNone/>
              <a:defRPr sz="900"/>
            </a:lvl5pPr>
            <a:lvl6pPr marL="1285853" indent="0" algn="ctr">
              <a:buNone/>
              <a:defRPr sz="900"/>
            </a:lvl6pPr>
            <a:lvl7pPr marL="1543024" indent="0" algn="ctr">
              <a:buNone/>
              <a:defRPr sz="900"/>
            </a:lvl7pPr>
            <a:lvl8pPr marL="1800195" indent="0" algn="ctr">
              <a:buNone/>
              <a:defRPr sz="900"/>
            </a:lvl8pPr>
            <a:lvl9pPr marL="2057366" indent="0" algn="ctr">
              <a:buNone/>
              <a:defRPr sz="9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324041" y="9181399"/>
            <a:ext cx="1543050" cy="527403"/>
          </a:xfrm>
        </p:spPr>
        <p:txBody>
          <a:bodyPr/>
          <a:lstStyle/>
          <a:p>
            <a:fld id="{02AC24A9-CCB6-4F8D-B8DB-C2F3692CFA5A}" type="datetimeFigureOut">
              <a:rPr lang="en-US" smtClean="0"/>
              <a:t>7/8/20</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4989195" y="9181399"/>
            <a:ext cx="1543050" cy="527403"/>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417853" y="811403"/>
            <a:ext cx="211328" cy="3960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42"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325495" y="6501735"/>
            <a:ext cx="6207017" cy="26416"/>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14342"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207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2EB16-59F9-FC46-95AA-A32DC1A245B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663EC55-17FC-2C45-9823-6B13221866FD}"/>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3B4B20D-C287-5041-B70A-B307CCD3DCF6}"/>
              </a:ext>
            </a:extLst>
          </p:cNvPr>
          <p:cNvSpPr>
            <a:spLocks noGrp="1"/>
          </p:cNvSpPr>
          <p:nvPr>
            <p:ph type="dt" sz="half" idx="10"/>
          </p:nvPr>
        </p:nvSpPr>
        <p:spPr/>
        <p:txBody>
          <a:bodyPr/>
          <a:lstStyle/>
          <a:p>
            <a:fld id="{02AC24A9-CCB6-4F8D-B8DB-C2F3692CFA5A}" type="datetimeFigureOut">
              <a:rPr lang="en-US" smtClean="0"/>
              <a:t>7/8/20</a:t>
            </a:fld>
            <a:endParaRPr lang="en-US" dirty="0"/>
          </a:p>
        </p:txBody>
      </p:sp>
      <p:sp>
        <p:nvSpPr>
          <p:cNvPr id="5" name="Footer Placeholder 4">
            <a:extLst>
              <a:ext uri="{FF2B5EF4-FFF2-40B4-BE49-F238E27FC236}">
                <a16:creationId xmlns:a16="http://schemas.microsoft.com/office/drawing/2014/main" id="{D5E8CA42-B739-8844-A7F9-30B6C8CEB0B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2F24A2A-C5FD-884E-AE48-FC6E5C42FDBC}"/>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783337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38B0A-D649-7B46-994E-FF32D8677269}"/>
              </a:ext>
            </a:extLst>
          </p:cNvPr>
          <p:cNvSpPr>
            <a:spLocks noGrp="1"/>
          </p:cNvSpPr>
          <p:nvPr>
            <p:ph type="title"/>
          </p:nvPr>
        </p:nvSpPr>
        <p:spPr>
          <a:xfrm>
            <a:off x="467916" y="2469622"/>
            <a:ext cx="5915025" cy="4120620"/>
          </a:xfrm>
        </p:spPr>
        <p:txBody>
          <a:bodyPr anchor="b"/>
          <a:lstStyle>
            <a:lvl1pPr>
              <a:defRPr sz="3375"/>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34E73DFC-E2CE-CE40-B258-EC15751622A5}"/>
              </a:ext>
            </a:extLst>
          </p:cNvPr>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D2BCC82-81E8-A442-8FFA-414DC98360FB}"/>
              </a:ext>
            </a:extLst>
          </p:cNvPr>
          <p:cNvSpPr>
            <a:spLocks noGrp="1"/>
          </p:cNvSpPr>
          <p:nvPr>
            <p:ph type="dt" sz="half" idx="10"/>
          </p:nvPr>
        </p:nvSpPr>
        <p:spPr/>
        <p:txBody>
          <a:bodyPr/>
          <a:lstStyle/>
          <a:p>
            <a:fld id="{02AC24A9-CCB6-4F8D-B8DB-C2F3692CFA5A}" type="datetimeFigureOut">
              <a:rPr lang="en-US" smtClean="0"/>
              <a:t>7/8/20</a:t>
            </a:fld>
            <a:endParaRPr lang="en-US" dirty="0"/>
          </a:p>
        </p:txBody>
      </p:sp>
      <p:sp>
        <p:nvSpPr>
          <p:cNvPr id="5" name="Footer Placeholder 4">
            <a:extLst>
              <a:ext uri="{FF2B5EF4-FFF2-40B4-BE49-F238E27FC236}">
                <a16:creationId xmlns:a16="http://schemas.microsoft.com/office/drawing/2014/main" id="{408D6A33-829C-5246-89B5-07AE7618463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6CDD7CC-A19B-6A4E-B9C8-32985110ECF7}"/>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253030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FF913-C72D-544B-8E3D-1592206D1D9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A0C0041-728C-0449-8426-ADD276478977}"/>
              </a:ext>
            </a:extLst>
          </p:cNvPr>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F4D4AAC7-39C1-4344-84DE-C1BD7A9BCCAF}"/>
              </a:ext>
            </a:extLst>
          </p:cNvPr>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7AF08C39-AF24-E148-8EDB-DBCD1DC04BCA}"/>
              </a:ext>
            </a:extLst>
          </p:cNvPr>
          <p:cNvSpPr>
            <a:spLocks noGrp="1"/>
          </p:cNvSpPr>
          <p:nvPr>
            <p:ph type="dt" sz="half" idx="10"/>
          </p:nvPr>
        </p:nvSpPr>
        <p:spPr/>
        <p:txBody>
          <a:bodyPr/>
          <a:lstStyle/>
          <a:p>
            <a:fld id="{02AC24A9-CCB6-4F8D-B8DB-C2F3692CFA5A}" type="datetimeFigureOut">
              <a:rPr lang="en-US" smtClean="0"/>
              <a:t>7/8/20</a:t>
            </a:fld>
            <a:endParaRPr lang="en-US" dirty="0"/>
          </a:p>
        </p:txBody>
      </p:sp>
      <p:sp>
        <p:nvSpPr>
          <p:cNvPr id="6" name="Footer Placeholder 5">
            <a:extLst>
              <a:ext uri="{FF2B5EF4-FFF2-40B4-BE49-F238E27FC236}">
                <a16:creationId xmlns:a16="http://schemas.microsoft.com/office/drawing/2014/main" id="{0AD08F75-D7E4-1841-93B1-A1BED910CEB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233F4C6-DC2B-E64E-AE88-3FD4FAF353B5}"/>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1382070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5CB1E-D0DA-4743-9A8B-17FC0E61A118}"/>
              </a:ext>
            </a:extLst>
          </p:cNvPr>
          <p:cNvSpPr>
            <a:spLocks noGrp="1"/>
          </p:cNvSpPr>
          <p:nvPr>
            <p:ph type="title"/>
          </p:nvPr>
        </p:nvSpPr>
        <p:spPr>
          <a:xfrm>
            <a:off x="472381" y="527404"/>
            <a:ext cx="5915025" cy="1914702"/>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4E079A5-E03B-984C-B258-6B05B00AF52D}"/>
              </a:ext>
            </a:extLst>
          </p:cNvPr>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GB"/>
              <a:t>Click to edit Master text styles</a:t>
            </a:r>
          </a:p>
        </p:txBody>
      </p:sp>
      <p:sp>
        <p:nvSpPr>
          <p:cNvPr id="4" name="Content Placeholder 3">
            <a:extLst>
              <a:ext uri="{FF2B5EF4-FFF2-40B4-BE49-F238E27FC236}">
                <a16:creationId xmlns:a16="http://schemas.microsoft.com/office/drawing/2014/main" id="{1E05D501-D785-624C-886C-34F0BEF39A67}"/>
              </a:ext>
            </a:extLst>
          </p:cNvPr>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739C0A1F-879D-5A48-A0E4-5EEFBB61EFB3}"/>
              </a:ext>
            </a:extLst>
          </p:cNvPr>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GB"/>
              <a:t>Click to edit Master text styles</a:t>
            </a:r>
          </a:p>
        </p:txBody>
      </p:sp>
      <p:sp>
        <p:nvSpPr>
          <p:cNvPr id="6" name="Content Placeholder 5">
            <a:extLst>
              <a:ext uri="{FF2B5EF4-FFF2-40B4-BE49-F238E27FC236}">
                <a16:creationId xmlns:a16="http://schemas.microsoft.com/office/drawing/2014/main" id="{F6384DFD-9F5F-164B-9453-88BC69E511F2}"/>
              </a:ext>
            </a:extLst>
          </p:cNvPr>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B8538C75-EDB0-7148-98B3-19734CE0DBA0}"/>
              </a:ext>
            </a:extLst>
          </p:cNvPr>
          <p:cNvSpPr>
            <a:spLocks noGrp="1"/>
          </p:cNvSpPr>
          <p:nvPr>
            <p:ph type="dt" sz="half" idx="10"/>
          </p:nvPr>
        </p:nvSpPr>
        <p:spPr/>
        <p:txBody>
          <a:bodyPr/>
          <a:lstStyle/>
          <a:p>
            <a:fld id="{02AC24A9-CCB6-4F8D-B8DB-C2F3692CFA5A}" type="datetimeFigureOut">
              <a:rPr lang="en-US" smtClean="0"/>
              <a:t>7/8/20</a:t>
            </a:fld>
            <a:endParaRPr lang="en-US" dirty="0"/>
          </a:p>
        </p:txBody>
      </p:sp>
      <p:sp>
        <p:nvSpPr>
          <p:cNvPr id="8" name="Footer Placeholder 7">
            <a:extLst>
              <a:ext uri="{FF2B5EF4-FFF2-40B4-BE49-F238E27FC236}">
                <a16:creationId xmlns:a16="http://schemas.microsoft.com/office/drawing/2014/main" id="{1744B4BF-4CB5-EF49-B9B3-51607D1A180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CA30F62-2C10-2B4E-A045-5CB28F439C53}"/>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1364710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3A0B0-2F32-9947-A9DE-B2A5B52D2DC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DF840162-0120-EE4C-B9A5-1EA29967380B}"/>
              </a:ext>
            </a:extLst>
          </p:cNvPr>
          <p:cNvSpPr>
            <a:spLocks noGrp="1"/>
          </p:cNvSpPr>
          <p:nvPr>
            <p:ph type="dt" sz="half" idx="10"/>
          </p:nvPr>
        </p:nvSpPr>
        <p:spPr/>
        <p:txBody>
          <a:bodyPr/>
          <a:lstStyle/>
          <a:p>
            <a:fld id="{02AC24A9-CCB6-4F8D-B8DB-C2F3692CFA5A}" type="datetimeFigureOut">
              <a:rPr lang="en-US" smtClean="0"/>
              <a:t>7/8/20</a:t>
            </a:fld>
            <a:endParaRPr lang="en-US" dirty="0"/>
          </a:p>
        </p:txBody>
      </p:sp>
      <p:sp>
        <p:nvSpPr>
          <p:cNvPr id="4" name="Footer Placeholder 3">
            <a:extLst>
              <a:ext uri="{FF2B5EF4-FFF2-40B4-BE49-F238E27FC236}">
                <a16:creationId xmlns:a16="http://schemas.microsoft.com/office/drawing/2014/main" id="{66F9D8DB-0F6D-FB40-8054-C55E8A60CF9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7F70144-DAD5-334B-9671-9F4D2B56A78F}"/>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560824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9FB1D3-9A8E-CC4D-A76D-F188CF6E23E0}"/>
              </a:ext>
            </a:extLst>
          </p:cNvPr>
          <p:cNvSpPr>
            <a:spLocks noGrp="1"/>
          </p:cNvSpPr>
          <p:nvPr>
            <p:ph type="dt" sz="half" idx="10"/>
          </p:nvPr>
        </p:nvSpPr>
        <p:spPr/>
        <p:txBody>
          <a:bodyPr/>
          <a:lstStyle/>
          <a:p>
            <a:fld id="{02AC24A9-CCB6-4F8D-B8DB-C2F3692CFA5A}" type="datetimeFigureOut">
              <a:rPr lang="en-US" smtClean="0"/>
              <a:t>7/8/20</a:t>
            </a:fld>
            <a:endParaRPr lang="en-US" dirty="0"/>
          </a:p>
        </p:txBody>
      </p:sp>
      <p:sp>
        <p:nvSpPr>
          <p:cNvPr id="3" name="Footer Placeholder 2">
            <a:extLst>
              <a:ext uri="{FF2B5EF4-FFF2-40B4-BE49-F238E27FC236}">
                <a16:creationId xmlns:a16="http://schemas.microsoft.com/office/drawing/2014/main" id="{B319B2C1-F4F8-E44D-9230-A365485C8A6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D5381AB-EDD0-9944-A9CE-3AB5FE2BC0B1}"/>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364460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0E2A5-AD6C-C447-A694-BF4A9313A57F}"/>
              </a:ext>
            </a:extLst>
          </p:cNvPr>
          <p:cNvSpPr>
            <a:spLocks noGrp="1"/>
          </p:cNvSpPr>
          <p:nvPr>
            <p:ph type="title"/>
          </p:nvPr>
        </p:nvSpPr>
        <p:spPr>
          <a:xfrm>
            <a:off x="472381" y="660400"/>
            <a:ext cx="2211883" cy="2311400"/>
          </a:xfrm>
        </p:spPr>
        <p:txBody>
          <a:bodyPr anchor="b"/>
          <a:lstStyle>
            <a:lvl1pPr>
              <a:defRPr sz="18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D6D3BBA8-241D-DC4A-9BD6-04230795CC85}"/>
              </a:ext>
            </a:extLst>
          </p:cNvPr>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88034861-63F7-E34F-ABD0-82DBBB44FED8}"/>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GB"/>
              <a:t>Click to edit Master text styles</a:t>
            </a:r>
          </a:p>
        </p:txBody>
      </p:sp>
      <p:sp>
        <p:nvSpPr>
          <p:cNvPr id="5" name="Date Placeholder 4">
            <a:extLst>
              <a:ext uri="{FF2B5EF4-FFF2-40B4-BE49-F238E27FC236}">
                <a16:creationId xmlns:a16="http://schemas.microsoft.com/office/drawing/2014/main" id="{5C1878FE-5B63-0D4E-B254-E16D80B02F8C}"/>
              </a:ext>
            </a:extLst>
          </p:cNvPr>
          <p:cNvSpPr>
            <a:spLocks noGrp="1"/>
          </p:cNvSpPr>
          <p:nvPr>
            <p:ph type="dt" sz="half" idx="10"/>
          </p:nvPr>
        </p:nvSpPr>
        <p:spPr/>
        <p:txBody>
          <a:bodyPr/>
          <a:lstStyle/>
          <a:p>
            <a:fld id="{02AC24A9-CCB6-4F8D-B8DB-C2F3692CFA5A}" type="datetimeFigureOut">
              <a:rPr lang="en-US" smtClean="0"/>
              <a:t>7/8/20</a:t>
            </a:fld>
            <a:endParaRPr lang="en-US" dirty="0"/>
          </a:p>
        </p:txBody>
      </p:sp>
      <p:sp>
        <p:nvSpPr>
          <p:cNvPr id="6" name="Footer Placeholder 5">
            <a:extLst>
              <a:ext uri="{FF2B5EF4-FFF2-40B4-BE49-F238E27FC236}">
                <a16:creationId xmlns:a16="http://schemas.microsoft.com/office/drawing/2014/main" id="{63EDC8AC-3147-6344-883C-3EB90735A79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23F3D87-CBEB-5649-A8D4-6F2296C72DFE}"/>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1412851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BB02A-D6EA-D049-B4C1-DBB0F1C8CE7B}"/>
              </a:ext>
            </a:extLst>
          </p:cNvPr>
          <p:cNvSpPr>
            <a:spLocks noGrp="1"/>
          </p:cNvSpPr>
          <p:nvPr>
            <p:ph type="title"/>
          </p:nvPr>
        </p:nvSpPr>
        <p:spPr>
          <a:xfrm>
            <a:off x="472381" y="660400"/>
            <a:ext cx="2211883" cy="2311400"/>
          </a:xfrm>
        </p:spPr>
        <p:txBody>
          <a:bodyPr anchor="b"/>
          <a:lstStyle>
            <a:lvl1pPr>
              <a:defRPr sz="18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8F09D7AE-17C3-A342-BC82-1ADE7B091469}"/>
              </a:ext>
            </a:extLst>
          </p:cNvPr>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lang="en-US" dirty="0"/>
          </a:p>
        </p:txBody>
      </p:sp>
      <p:sp>
        <p:nvSpPr>
          <p:cNvPr id="4" name="Text Placeholder 3">
            <a:extLst>
              <a:ext uri="{FF2B5EF4-FFF2-40B4-BE49-F238E27FC236}">
                <a16:creationId xmlns:a16="http://schemas.microsoft.com/office/drawing/2014/main" id="{490DEE26-B15D-7645-8DBA-BA59F856E039}"/>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GB"/>
              <a:t>Click to edit Master text styles</a:t>
            </a:r>
          </a:p>
        </p:txBody>
      </p:sp>
      <p:sp>
        <p:nvSpPr>
          <p:cNvPr id="5" name="Date Placeholder 4">
            <a:extLst>
              <a:ext uri="{FF2B5EF4-FFF2-40B4-BE49-F238E27FC236}">
                <a16:creationId xmlns:a16="http://schemas.microsoft.com/office/drawing/2014/main" id="{12165A68-EA20-CD43-8AE1-E004E90DBF4F}"/>
              </a:ext>
            </a:extLst>
          </p:cNvPr>
          <p:cNvSpPr>
            <a:spLocks noGrp="1"/>
          </p:cNvSpPr>
          <p:nvPr>
            <p:ph type="dt" sz="half" idx="10"/>
          </p:nvPr>
        </p:nvSpPr>
        <p:spPr/>
        <p:txBody>
          <a:bodyPr/>
          <a:lstStyle/>
          <a:p>
            <a:fld id="{02AC24A9-CCB6-4F8D-B8DB-C2F3692CFA5A}" type="datetimeFigureOut">
              <a:rPr lang="en-US" smtClean="0"/>
              <a:t>7/8/20</a:t>
            </a:fld>
            <a:endParaRPr lang="en-US" dirty="0"/>
          </a:p>
        </p:txBody>
      </p:sp>
      <p:sp>
        <p:nvSpPr>
          <p:cNvPr id="6" name="Footer Placeholder 5">
            <a:extLst>
              <a:ext uri="{FF2B5EF4-FFF2-40B4-BE49-F238E27FC236}">
                <a16:creationId xmlns:a16="http://schemas.microsoft.com/office/drawing/2014/main" id="{3EEB432B-C628-9F47-82E5-5ABDC4479B2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452BE14-1644-0E45-BC75-B1C9980A5BE1}"/>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3605395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524E07-E2DE-D943-AFB9-E8EEE3413B3D}"/>
              </a:ext>
            </a:extLst>
          </p:cNvPr>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0180664-FFDE-4945-81BE-CBF88297ADE3}"/>
              </a:ext>
            </a:extLst>
          </p:cNvPr>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D247B39-2A7B-B94B-BCD3-950A95DE9BDA}"/>
              </a:ext>
            </a:extLst>
          </p:cNvPr>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02AC24A9-CCB6-4F8D-B8DB-C2F3692CFA5A}" type="datetimeFigureOut">
              <a:rPr lang="en-US" smtClean="0"/>
              <a:t>7/8/20</a:t>
            </a:fld>
            <a:endParaRPr lang="en-US" dirty="0"/>
          </a:p>
        </p:txBody>
      </p:sp>
      <p:sp>
        <p:nvSpPr>
          <p:cNvPr id="5" name="Footer Placeholder 4">
            <a:extLst>
              <a:ext uri="{FF2B5EF4-FFF2-40B4-BE49-F238E27FC236}">
                <a16:creationId xmlns:a16="http://schemas.microsoft.com/office/drawing/2014/main" id="{2B4DE668-6FE4-5347-A25B-7E4C52C1EA8E}"/>
              </a:ext>
            </a:extLst>
          </p:cNvPr>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721ED40-0747-6249-B42C-52500E4DDE9C}"/>
              </a:ext>
            </a:extLst>
          </p:cNvPr>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B2DC25EE-239B-4C5F-AAD1-255A7D5F1EE2}" type="slidenum">
              <a:rPr lang="en-US" smtClean="0"/>
              <a:t>‹#›</a:t>
            </a:fld>
            <a:endParaRPr lang="en-US" dirty="0"/>
          </a:p>
        </p:txBody>
      </p:sp>
      <p:pic>
        <p:nvPicPr>
          <p:cNvPr id="7" name="Picture 6" descr="A picture containing screenshot&#10;&#10;Description automatically generated">
            <a:extLst>
              <a:ext uri="{FF2B5EF4-FFF2-40B4-BE49-F238E27FC236}">
                <a16:creationId xmlns:a16="http://schemas.microsoft.com/office/drawing/2014/main" id="{59DD686E-72F0-F149-8E00-6EEFEAE9958A}"/>
              </a:ext>
            </a:extLst>
          </p:cNvPr>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0" y="0"/>
            <a:ext cx="6858000" cy="9693408"/>
          </a:xfrm>
          <a:prstGeom prst="rect">
            <a:avLst/>
          </a:prstGeom>
        </p:spPr>
      </p:pic>
    </p:spTree>
    <p:extLst>
      <p:ext uri="{BB962C8B-B14F-4D97-AF65-F5344CB8AC3E}">
        <p14:creationId xmlns:p14="http://schemas.microsoft.com/office/powerpoint/2010/main" val="668195800"/>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21" r:id="rId12"/>
  </p:sldLayoutIdLs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hyperlink" Target="mailto:Year6transition@Fulford.York.sch.u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An2OaIbPSII&amp;list=PLDeWrIftuhV1M32LZNtYPhqap7ayeW207" TargetMode="External"/><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close up of a sign&#10;&#10;Description automatically generated">
            <a:extLst>
              <a:ext uri="{FF2B5EF4-FFF2-40B4-BE49-F238E27FC236}">
                <a16:creationId xmlns:a16="http://schemas.microsoft.com/office/drawing/2014/main" id="{C9BAD4DB-80EE-3B4F-B06F-D8FC7D490DF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257516" y="2021787"/>
            <a:ext cx="4342968" cy="2388633"/>
          </a:xfrm>
          <a:prstGeom prst="rect">
            <a:avLst/>
          </a:prstGeom>
        </p:spPr>
      </p:pic>
      <p:pic>
        <p:nvPicPr>
          <p:cNvPr id="7" name="Picture 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327259" y="1033704"/>
            <a:ext cx="1219853" cy="1219853"/>
          </a:xfrm>
          <a:prstGeom prst="rect">
            <a:avLst/>
          </a:prstGeom>
        </p:spPr>
      </p:pic>
      <p:sp>
        <p:nvSpPr>
          <p:cNvPr id="3" name="TextBox 2"/>
          <p:cNvSpPr txBox="1"/>
          <p:nvPr/>
        </p:nvSpPr>
        <p:spPr>
          <a:xfrm>
            <a:off x="310888" y="4388540"/>
            <a:ext cx="6236224" cy="5447645"/>
          </a:xfrm>
          <a:prstGeom prst="rect">
            <a:avLst/>
          </a:prstGeom>
          <a:noFill/>
          <a:ln>
            <a:solidFill>
              <a:schemeClr val="bg1"/>
            </a:solidFill>
          </a:ln>
        </p:spPr>
        <p:txBody>
          <a:bodyPr wrap="square" rtlCol="0">
            <a:spAutoFit/>
          </a:bodyPr>
          <a:lstStyle/>
          <a:p>
            <a:pPr>
              <a:lnSpc>
                <a:spcPct val="120000"/>
              </a:lnSpc>
            </a:pPr>
            <a:r>
              <a:rPr lang="en-GB" sz="1400" dirty="0">
                <a:latin typeface="Calibri" panose="020F0502020204030204" pitchFamily="34" charset="0"/>
                <a:cs typeface="Calibri" panose="020F0502020204030204" pitchFamily="34" charset="0"/>
              </a:rPr>
              <a:t>Hi new Year 7 students,</a:t>
            </a:r>
          </a:p>
          <a:p>
            <a:pPr>
              <a:lnSpc>
                <a:spcPct val="120000"/>
              </a:lnSpc>
            </a:pPr>
            <a:endParaRPr lang="en-GB" sz="800" dirty="0">
              <a:latin typeface="Calibri" panose="020F0502020204030204" pitchFamily="34" charset="0"/>
              <a:cs typeface="Calibri" panose="020F0502020204030204" pitchFamily="34" charset="0"/>
            </a:endParaRPr>
          </a:p>
          <a:p>
            <a:pPr>
              <a:lnSpc>
                <a:spcPct val="120000"/>
              </a:lnSpc>
            </a:pPr>
            <a:r>
              <a:rPr lang="en-GB" sz="1400" dirty="0">
                <a:latin typeface="Calibri" panose="020F0502020204030204" pitchFamily="34" charset="0"/>
                <a:cs typeface="Calibri" panose="020F0502020204030204" pitchFamily="34" charset="0"/>
              </a:rPr>
              <a:t>Thank you and well done to those of you that completed the task from last week. I received some brilliant responses and it was great to read about some of the things you are looking forward to when you start in September. If you didn’t get round to attempting last week’s task, don’t worry as you can complete the one for this week.</a:t>
            </a:r>
          </a:p>
          <a:p>
            <a:pPr>
              <a:lnSpc>
                <a:spcPct val="120000"/>
              </a:lnSpc>
            </a:pPr>
            <a:endParaRPr lang="en-GB" sz="1400" dirty="0">
              <a:latin typeface="Calibri" panose="020F0502020204030204" pitchFamily="34" charset="0"/>
              <a:cs typeface="Calibri" panose="020F0502020204030204" pitchFamily="34" charset="0"/>
            </a:endParaRPr>
          </a:p>
          <a:p>
            <a:pPr>
              <a:lnSpc>
                <a:spcPct val="120000"/>
              </a:lnSpc>
            </a:pPr>
            <a:r>
              <a:rPr lang="en-GB" sz="1400" dirty="0">
                <a:latin typeface="Calibri" panose="020F0502020204030204" pitchFamily="34" charset="0"/>
                <a:cs typeface="Calibri" panose="020F0502020204030204" pitchFamily="34" charset="0"/>
              </a:rPr>
              <a:t>Starting secondary school is a really exciting time. Here at Fulford we want you to feel prepared and ready to embrace the many fantastic opportunities that will come your way. The weekly tasks we are setting you are aimed at building your confidence and resilience, along with developing a positive attitude to allow you to ‘Be Awesome’. It will also give us a chance to get to know more about you.</a:t>
            </a:r>
          </a:p>
          <a:p>
            <a:pPr>
              <a:lnSpc>
                <a:spcPct val="120000"/>
              </a:lnSpc>
            </a:pPr>
            <a:endParaRPr lang="en-GB" sz="800" dirty="0">
              <a:latin typeface="Calibri" panose="020F0502020204030204" pitchFamily="34" charset="0"/>
              <a:cs typeface="Calibri" panose="020F0502020204030204" pitchFamily="34" charset="0"/>
            </a:endParaRPr>
          </a:p>
          <a:p>
            <a:pPr>
              <a:lnSpc>
                <a:spcPct val="120000"/>
              </a:lnSpc>
            </a:pPr>
            <a:r>
              <a:rPr lang="en-GB" sz="1400" dirty="0">
                <a:latin typeface="Calibri" panose="020F0502020204030204" pitchFamily="34" charset="0"/>
                <a:cs typeface="Calibri" panose="020F0502020204030204" pitchFamily="34" charset="0"/>
              </a:rPr>
              <a:t>Everyone is different and will respond to the transition to secondary school in different ways. If you look after yourself, care for those around you and always give your best effort you have nothing to worry about. Just know that there are many other students in exactly the same position as you who are all trying to make new friends and adjust to a new school life.</a:t>
            </a:r>
          </a:p>
          <a:p>
            <a:pPr>
              <a:lnSpc>
                <a:spcPct val="120000"/>
              </a:lnSpc>
            </a:pPr>
            <a:endParaRPr lang="en-GB" sz="800" dirty="0">
              <a:latin typeface="Calibri" panose="020F0502020204030204" pitchFamily="34" charset="0"/>
              <a:cs typeface="Calibri" panose="020F0502020204030204" pitchFamily="34" charset="0"/>
            </a:endParaRPr>
          </a:p>
          <a:p>
            <a:pPr>
              <a:lnSpc>
                <a:spcPct val="120000"/>
              </a:lnSpc>
            </a:pPr>
            <a:r>
              <a:rPr lang="en-GB" sz="1400" dirty="0">
                <a:latin typeface="Calibri" panose="020F0502020204030204" pitchFamily="34" charset="0"/>
                <a:cs typeface="Calibri" panose="020F0502020204030204" pitchFamily="34" charset="0"/>
              </a:rPr>
              <a:t>Have a go at completing the task either on your laptop or computer. Then feel free to share it with us by emailing it to </a:t>
            </a:r>
            <a:r>
              <a:rPr lang="en-GB" sz="1400" dirty="0">
                <a:latin typeface="Calibri" panose="020F0502020204030204" pitchFamily="34" charset="0"/>
                <a:cs typeface="Calibri" panose="020F0502020204030204" pitchFamily="34" charset="0"/>
                <a:hlinkClick r:id="rId4"/>
              </a:rPr>
              <a:t>Year6transition@Fulford.York.sch.uk</a:t>
            </a:r>
            <a:r>
              <a:rPr lang="en-GB" sz="1400" dirty="0">
                <a:latin typeface="Calibri" panose="020F0502020204030204" pitchFamily="34" charset="0"/>
                <a:cs typeface="Calibri" panose="020F0502020204030204" pitchFamily="34" charset="0"/>
              </a:rPr>
              <a:t>. We look forward to hearing from you.</a:t>
            </a:r>
          </a:p>
        </p:txBody>
      </p:sp>
    </p:spTree>
    <p:extLst>
      <p:ext uri="{BB962C8B-B14F-4D97-AF65-F5344CB8AC3E}">
        <p14:creationId xmlns:p14="http://schemas.microsoft.com/office/powerpoint/2010/main" val="823911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close up of a sign&#10;&#10;Description automatically generated">
            <a:extLst>
              <a:ext uri="{FF2B5EF4-FFF2-40B4-BE49-F238E27FC236}">
                <a16:creationId xmlns:a16="http://schemas.microsoft.com/office/drawing/2014/main" id="{C9BAD4DB-80EE-3B4F-B06F-D8FC7D490DF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55803" y="1288305"/>
            <a:ext cx="2884373" cy="1586406"/>
          </a:xfrm>
          <a:prstGeom prst="rect">
            <a:avLst/>
          </a:prstGeom>
        </p:spPr>
      </p:pic>
      <p:pic>
        <p:nvPicPr>
          <p:cNvPr id="7" name="Picture 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327259" y="1033704"/>
            <a:ext cx="1219853" cy="1219853"/>
          </a:xfrm>
          <a:prstGeom prst="rect">
            <a:avLst/>
          </a:prstGeom>
        </p:spPr>
      </p:pic>
      <p:pic>
        <p:nvPicPr>
          <p:cNvPr id="2" name="Picture 1"/>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418238" y="3122010"/>
            <a:ext cx="3128874" cy="4381793"/>
          </a:xfrm>
          <a:prstGeom prst="rect">
            <a:avLst/>
          </a:prstGeom>
        </p:spPr>
      </p:pic>
      <p:sp>
        <p:nvSpPr>
          <p:cNvPr id="3" name="TextBox 2"/>
          <p:cNvSpPr txBox="1"/>
          <p:nvPr/>
        </p:nvSpPr>
        <p:spPr>
          <a:xfrm>
            <a:off x="355803" y="3122010"/>
            <a:ext cx="2730297" cy="4524315"/>
          </a:xfrm>
          <a:prstGeom prst="rect">
            <a:avLst/>
          </a:prstGeom>
          <a:noFill/>
          <a:ln>
            <a:solidFill>
              <a:schemeClr val="bg1"/>
            </a:solidFill>
          </a:ln>
        </p:spPr>
        <p:txBody>
          <a:bodyPr wrap="square" rtlCol="0">
            <a:spAutoFit/>
          </a:bodyPr>
          <a:lstStyle/>
          <a:p>
            <a:pPr>
              <a:lnSpc>
                <a:spcPct val="120000"/>
              </a:lnSpc>
            </a:pPr>
            <a:r>
              <a:rPr lang="en-GB" sz="1600" dirty="0">
                <a:latin typeface="Calibri" panose="020F0502020204030204" pitchFamily="34" charset="0"/>
                <a:cs typeface="Calibri" panose="020F0502020204030204" pitchFamily="34" charset="0"/>
              </a:rPr>
              <a:t>The weekly tasks that we are setting you are based on ideas that originate from a book written by Matthew Syed called ‘You Are Awesome’. </a:t>
            </a:r>
          </a:p>
          <a:p>
            <a:pPr>
              <a:lnSpc>
                <a:spcPct val="120000"/>
              </a:lnSpc>
            </a:pPr>
            <a:r>
              <a:rPr lang="en-GB" sz="1600" dirty="0">
                <a:latin typeface="Calibri" panose="020F0502020204030204" pitchFamily="34" charset="0"/>
                <a:cs typeface="Calibri" panose="020F0502020204030204" pitchFamily="34" charset="0"/>
              </a:rPr>
              <a:t>At Fulford, we really try to encourage students to read outside of school to develop their literacy skills. This is a fantastic book which is really easy to read. It would help you to understand some of the tasks and prepare you for some of the challenges you will face at secondary school.</a:t>
            </a:r>
            <a:endParaRPr lang="en-GB" dirty="0"/>
          </a:p>
        </p:txBody>
      </p:sp>
    </p:spTree>
    <p:extLst>
      <p:ext uri="{BB962C8B-B14F-4D97-AF65-F5344CB8AC3E}">
        <p14:creationId xmlns:p14="http://schemas.microsoft.com/office/powerpoint/2010/main" val="4294454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2664" y="3309520"/>
            <a:ext cx="6294448" cy="3754874"/>
          </a:xfrm>
          <a:prstGeom prst="rect">
            <a:avLst/>
          </a:prstGeom>
          <a:noFill/>
        </p:spPr>
        <p:txBody>
          <a:bodyPr wrap="square" rtlCol="0">
            <a:spAutoFit/>
          </a:bodyPr>
          <a:lstStyle/>
          <a:p>
            <a:r>
              <a:rPr lang="en-US" sz="1400" b="1" dirty="0">
                <a:solidFill>
                  <a:schemeClr val="tx1">
                    <a:lumMod val="75000"/>
                    <a:lumOff val="25000"/>
                  </a:schemeClr>
                </a:solidFill>
                <a:cs typeface="Calibri" panose="020F0502020204030204" pitchFamily="34" charset="0"/>
              </a:rPr>
              <a:t>How do you handle bouncing back?</a:t>
            </a:r>
          </a:p>
          <a:p>
            <a:endParaRPr lang="en-US" sz="1400" dirty="0">
              <a:solidFill>
                <a:schemeClr val="tx1">
                  <a:lumMod val="75000"/>
                  <a:lumOff val="25000"/>
                </a:schemeClr>
              </a:solidFill>
              <a:cs typeface="Calibri" panose="020F0502020204030204" pitchFamily="34" charset="0"/>
            </a:endParaRPr>
          </a:p>
          <a:p>
            <a:r>
              <a:rPr lang="en-US" sz="1400" dirty="0">
                <a:solidFill>
                  <a:schemeClr val="tx1">
                    <a:lumMod val="75000"/>
                    <a:lumOff val="25000"/>
                  </a:schemeClr>
                </a:solidFill>
                <a:cs typeface="Calibri" panose="020F0502020204030204" pitchFamily="34" charset="0"/>
              </a:rPr>
              <a:t>Answer the following questions/finish the sentences:</a:t>
            </a:r>
          </a:p>
          <a:p>
            <a:pPr>
              <a:lnSpc>
                <a:spcPct val="150000"/>
              </a:lnSpc>
            </a:pPr>
            <a:endParaRPr lang="en-US" sz="1400" dirty="0">
              <a:solidFill>
                <a:schemeClr val="tx1">
                  <a:lumMod val="75000"/>
                  <a:lumOff val="25000"/>
                </a:schemeClr>
              </a:solidFill>
              <a:cs typeface="Calibri" panose="020F0502020204030204" pitchFamily="34" charset="0"/>
            </a:endParaRPr>
          </a:p>
          <a:p>
            <a:pPr marL="342900" indent="-342900">
              <a:lnSpc>
                <a:spcPct val="150000"/>
              </a:lnSpc>
              <a:buAutoNum type="arabicPeriod"/>
            </a:pPr>
            <a:r>
              <a:rPr lang="en-US" sz="1400" dirty="0">
                <a:solidFill>
                  <a:schemeClr val="tx1">
                    <a:lumMod val="75000"/>
                    <a:lumOff val="25000"/>
                  </a:schemeClr>
                </a:solidFill>
                <a:cs typeface="Calibri" panose="020F0502020204030204" pitchFamily="34" charset="0"/>
              </a:rPr>
              <a:t>I have shown ‘grit’ when</a:t>
            </a:r>
            <a:r>
              <a:rPr lang="mr-IN" sz="1400" dirty="0">
                <a:solidFill>
                  <a:schemeClr val="tx1">
                    <a:lumMod val="75000"/>
                    <a:lumOff val="25000"/>
                  </a:schemeClr>
                </a:solidFill>
              </a:rPr>
              <a:t>…</a:t>
            </a:r>
            <a:endParaRPr lang="en-GB" sz="1400" dirty="0">
              <a:solidFill>
                <a:schemeClr val="tx1">
                  <a:lumMod val="75000"/>
                  <a:lumOff val="25000"/>
                </a:schemeClr>
              </a:solidFill>
            </a:endParaRPr>
          </a:p>
          <a:p>
            <a:pPr marL="342900" indent="-342900">
              <a:lnSpc>
                <a:spcPct val="150000"/>
              </a:lnSpc>
              <a:buAutoNum type="arabicPeriod"/>
            </a:pPr>
            <a:endParaRPr lang="en-GB" sz="1400" dirty="0">
              <a:solidFill>
                <a:schemeClr val="tx1">
                  <a:lumMod val="75000"/>
                  <a:lumOff val="25000"/>
                </a:schemeClr>
              </a:solidFill>
            </a:endParaRPr>
          </a:p>
          <a:p>
            <a:pPr>
              <a:lnSpc>
                <a:spcPct val="150000"/>
              </a:lnSpc>
            </a:pPr>
            <a:endParaRPr lang="en-GB" sz="1400" dirty="0">
              <a:solidFill>
                <a:schemeClr val="tx1">
                  <a:lumMod val="75000"/>
                  <a:lumOff val="25000"/>
                </a:schemeClr>
              </a:solidFill>
              <a:cs typeface="Calibri" panose="020F0502020204030204" pitchFamily="34" charset="0"/>
            </a:endParaRPr>
          </a:p>
          <a:p>
            <a:pPr>
              <a:lnSpc>
                <a:spcPct val="150000"/>
              </a:lnSpc>
            </a:pPr>
            <a:endParaRPr lang="en-GB" sz="1400" dirty="0">
              <a:solidFill>
                <a:schemeClr val="tx1">
                  <a:lumMod val="75000"/>
                  <a:lumOff val="25000"/>
                </a:schemeClr>
              </a:solidFill>
              <a:cs typeface="Calibri" panose="020F0502020204030204" pitchFamily="34" charset="0"/>
            </a:endParaRPr>
          </a:p>
          <a:p>
            <a:pPr>
              <a:lnSpc>
                <a:spcPct val="150000"/>
              </a:lnSpc>
            </a:pPr>
            <a:r>
              <a:rPr lang="en-GB" sz="1400" dirty="0">
                <a:solidFill>
                  <a:schemeClr val="tx1">
                    <a:lumMod val="75000"/>
                    <a:lumOff val="25000"/>
                  </a:schemeClr>
                </a:solidFill>
                <a:cs typeface="Calibri" panose="020F0502020204030204" pitchFamily="34" charset="0"/>
              </a:rPr>
              <a:t>2.     I need to show more determination when</a:t>
            </a:r>
            <a:r>
              <a:rPr lang="mr-IN" sz="1400" dirty="0">
                <a:solidFill>
                  <a:schemeClr val="tx1">
                    <a:lumMod val="75000"/>
                    <a:lumOff val="25000"/>
                  </a:schemeClr>
                </a:solidFill>
              </a:rPr>
              <a:t>…</a:t>
            </a:r>
            <a:endParaRPr lang="en-US" sz="1400" dirty="0">
              <a:solidFill>
                <a:schemeClr val="tx1">
                  <a:lumMod val="75000"/>
                  <a:lumOff val="25000"/>
                </a:schemeClr>
              </a:solidFill>
            </a:endParaRPr>
          </a:p>
          <a:p>
            <a:pPr>
              <a:lnSpc>
                <a:spcPct val="150000"/>
              </a:lnSpc>
            </a:pPr>
            <a:endParaRPr lang="en-GB" sz="1400" dirty="0">
              <a:solidFill>
                <a:schemeClr val="tx1">
                  <a:lumMod val="75000"/>
                  <a:lumOff val="25000"/>
                </a:schemeClr>
              </a:solidFill>
              <a:cs typeface="Calibri" panose="020F0502020204030204" pitchFamily="34" charset="0"/>
            </a:endParaRPr>
          </a:p>
          <a:p>
            <a:pPr>
              <a:lnSpc>
                <a:spcPct val="150000"/>
              </a:lnSpc>
            </a:pPr>
            <a:endParaRPr lang="en-GB" sz="1400" dirty="0">
              <a:solidFill>
                <a:schemeClr val="tx1">
                  <a:lumMod val="75000"/>
                  <a:lumOff val="25000"/>
                </a:schemeClr>
              </a:solidFill>
              <a:cs typeface="Calibri" panose="020F0502020204030204" pitchFamily="34" charset="0"/>
            </a:endParaRPr>
          </a:p>
          <a:p>
            <a:endParaRPr lang="en-GB" sz="1400" dirty="0">
              <a:solidFill>
                <a:schemeClr val="tx1">
                  <a:lumMod val="75000"/>
                  <a:lumOff val="25000"/>
                </a:schemeClr>
              </a:solidFill>
              <a:cs typeface="Calibri" panose="020F0502020204030204" pitchFamily="34" charset="0"/>
            </a:endParaRPr>
          </a:p>
          <a:p>
            <a:r>
              <a:rPr lang="en-GB" sz="1400" dirty="0">
                <a:solidFill>
                  <a:schemeClr val="tx1">
                    <a:lumMod val="75000"/>
                    <a:lumOff val="25000"/>
                  </a:schemeClr>
                </a:solidFill>
                <a:cs typeface="Calibri" panose="020F0502020204030204" pitchFamily="34" charset="0"/>
              </a:rPr>
              <a:t>3.    How do you handle making a mistake? What is your reaction?</a:t>
            </a:r>
          </a:p>
        </p:txBody>
      </p:sp>
      <p:sp>
        <p:nvSpPr>
          <p:cNvPr id="4" name="Rectangle 3">
            <a:extLst>
              <a:ext uri="{FF2B5EF4-FFF2-40B4-BE49-F238E27FC236}">
                <a16:creationId xmlns:a16="http://schemas.microsoft.com/office/drawing/2014/main" id="{B58368DD-1D1A-FB4E-9D10-3A94516D2C91}"/>
              </a:ext>
            </a:extLst>
          </p:cNvPr>
          <p:cNvSpPr/>
          <p:nvPr/>
        </p:nvSpPr>
        <p:spPr>
          <a:xfrm>
            <a:off x="252664" y="1460281"/>
            <a:ext cx="4981074" cy="1200329"/>
          </a:xfrm>
          <a:prstGeom prst="rect">
            <a:avLst/>
          </a:prstGeom>
          <a:noFill/>
        </p:spPr>
        <p:txBody>
          <a:bodyPr wrap="square">
            <a:spAutoFit/>
          </a:bodyPr>
          <a:lstStyle/>
          <a:p>
            <a:r>
              <a:rPr lang="en-GB" sz="1200" b="1" dirty="0">
                <a:solidFill>
                  <a:schemeClr val="tx1">
                    <a:lumMod val="75000"/>
                    <a:lumOff val="25000"/>
                  </a:schemeClr>
                </a:solidFill>
                <a:latin typeface="Calibri" panose="020F0502020204030204" pitchFamily="34" charset="0"/>
                <a:ea typeface="Calibri" panose="020F0502020204030204" pitchFamily="34" charset="0"/>
                <a:cs typeface="Times New Roman" panose="02020603050405020304" pitchFamily="18" charset="0"/>
              </a:rPr>
              <a:t>The term ‘</a:t>
            </a:r>
            <a:r>
              <a:rPr lang="en-GB" sz="1200" b="1" dirty="0" err="1">
                <a:solidFill>
                  <a:schemeClr val="tx1">
                    <a:lumMod val="75000"/>
                    <a:lumOff val="25000"/>
                  </a:schemeClr>
                </a:solidFill>
                <a:latin typeface="Calibri" panose="020F0502020204030204" pitchFamily="34" charset="0"/>
                <a:ea typeface="Calibri" panose="020F0502020204030204" pitchFamily="34" charset="0"/>
                <a:cs typeface="Times New Roman" panose="02020603050405020304" pitchFamily="18" charset="0"/>
              </a:rPr>
              <a:t>bouncebackability</a:t>
            </a:r>
            <a:r>
              <a:rPr lang="en-GB" sz="1200" b="1" dirty="0">
                <a:solidFill>
                  <a:schemeClr val="tx1">
                    <a:lumMod val="75000"/>
                    <a:lumOff val="25000"/>
                  </a:schemeClr>
                </a:solidFill>
                <a:latin typeface="Calibri" panose="020F0502020204030204" pitchFamily="34" charset="0"/>
                <a:ea typeface="Calibri" panose="020F0502020204030204" pitchFamily="34" charset="0"/>
                <a:cs typeface="Times New Roman" panose="02020603050405020304" pitchFamily="18" charset="0"/>
              </a:rPr>
              <a:t>’ has been used to describe the word ‘resilience’. Resilience is such an important characteristic and one of </a:t>
            </a:r>
            <a:r>
              <a:rPr lang="en-GB" sz="1200" b="1" dirty="0" err="1">
                <a:solidFill>
                  <a:schemeClr val="tx1">
                    <a:lumMod val="75000"/>
                    <a:lumOff val="25000"/>
                  </a:schemeClr>
                </a:solidFill>
                <a:latin typeface="Calibri" panose="020F0502020204030204" pitchFamily="34" charset="0"/>
                <a:ea typeface="Calibri" panose="020F0502020204030204" pitchFamily="34" charset="0"/>
                <a:cs typeface="Times New Roman" panose="02020603050405020304" pitchFamily="18" charset="0"/>
              </a:rPr>
              <a:t>Fulford’s</a:t>
            </a:r>
            <a:r>
              <a:rPr lang="en-GB" sz="1200" b="1" dirty="0">
                <a:solidFill>
                  <a:schemeClr val="tx1">
                    <a:lumMod val="75000"/>
                    <a:lumOff val="25000"/>
                  </a:schemeClr>
                </a:solidFill>
                <a:latin typeface="Calibri" panose="020F0502020204030204" pitchFamily="34" charset="0"/>
                <a:ea typeface="Calibri" panose="020F0502020204030204" pitchFamily="34" charset="0"/>
                <a:cs typeface="Times New Roman" panose="02020603050405020304" pitchFamily="18" charset="0"/>
              </a:rPr>
              <a:t> key learning attributes. We will always encourage you to develop your resilience so you can respond quickly to set backs and learn from your mistakes. Everyone fails at some point but it is the ones who learn from it that are the most impressive.</a:t>
            </a:r>
          </a:p>
        </p:txBody>
      </p:sp>
      <p:pic>
        <p:nvPicPr>
          <p:cNvPr id="5" name="Picture 4"/>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327259" y="1033704"/>
            <a:ext cx="1219853" cy="1219853"/>
          </a:xfrm>
          <a:prstGeom prst="rect">
            <a:avLst/>
          </a:prstGeom>
        </p:spPr>
      </p:pic>
      <p:sp>
        <p:nvSpPr>
          <p:cNvPr id="6" name="Rectangle 7">
            <a:extLst>
              <a:ext uri="{FF2B5EF4-FFF2-40B4-BE49-F238E27FC236}">
                <a16:creationId xmlns:a16="http://schemas.microsoft.com/office/drawing/2014/main" id="{F0C239A0-5918-9A42-91CC-07F246C02D47}"/>
              </a:ext>
            </a:extLst>
          </p:cNvPr>
          <p:cNvSpPr/>
          <p:nvPr/>
        </p:nvSpPr>
        <p:spPr>
          <a:xfrm>
            <a:off x="252663" y="1093628"/>
            <a:ext cx="5550913" cy="338554"/>
          </a:xfrm>
          <a:custGeom>
            <a:avLst/>
            <a:gdLst>
              <a:gd name="connsiteX0" fmla="*/ 0 w 10207832"/>
              <a:gd name="connsiteY0" fmla="*/ 0 h 738664"/>
              <a:gd name="connsiteX1" fmla="*/ 10207832 w 10207832"/>
              <a:gd name="connsiteY1" fmla="*/ 0 h 738664"/>
              <a:gd name="connsiteX2" fmla="*/ 10207832 w 10207832"/>
              <a:gd name="connsiteY2" fmla="*/ 738664 h 738664"/>
              <a:gd name="connsiteX3" fmla="*/ 0 w 10207832"/>
              <a:gd name="connsiteY3" fmla="*/ 738664 h 738664"/>
              <a:gd name="connsiteX4" fmla="*/ 0 w 10207832"/>
              <a:gd name="connsiteY4" fmla="*/ 0 h 738664"/>
              <a:gd name="connsiteX0" fmla="*/ 0 w 10207832"/>
              <a:gd name="connsiteY0" fmla="*/ 0 h 748938"/>
              <a:gd name="connsiteX1" fmla="*/ 10207832 w 10207832"/>
              <a:gd name="connsiteY1" fmla="*/ 0 h 748938"/>
              <a:gd name="connsiteX2" fmla="*/ 9488641 w 10207832"/>
              <a:gd name="connsiteY2" fmla="*/ 748938 h 748938"/>
              <a:gd name="connsiteX3" fmla="*/ 0 w 10207832"/>
              <a:gd name="connsiteY3" fmla="*/ 738664 h 748938"/>
              <a:gd name="connsiteX4" fmla="*/ 0 w 10207832"/>
              <a:gd name="connsiteY4" fmla="*/ 0 h 748938"/>
              <a:gd name="connsiteX0" fmla="*/ 0 w 10207832"/>
              <a:gd name="connsiteY0" fmla="*/ 0 h 738664"/>
              <a:gd name="connsiteX1" fmla="*/ 10207832 w 10207832"/>
              <a:gd name="connsiteY1" fmla="*/ 0 h 738664"/>
              <a:gd name="connsiteX2" fmla="*/ 9807140 w 10207832"/>
              <a:gd name="connsiteY2" fmla="*/ 728389 h 738664"/>
              <a:gd name="connsiteX3" fmla="*/ 0 w 10207832"/>
              <a:gd name="connsiteY3" fmla="*/ 738664 h 738664"/>
              <a:gd name="connsiteX4" fmla="*/ 0 w 10207832"/>
              <a:gd name="connsiteY4" fmla="*/ 0 h 738664"/>
              <a:gd name="connsiteX0" fmla="*/ 0 w 10207832"/>
              <a:gd name="connsiteY0" fmla="*/ 0 h 738664"/>
              <a:gd name="connsiteX1" fmla="*/ 10207832 w 10207832"/>
              <a:gd name="connsiteY1" fmla="*/ 0 h 738664"/>
              <a:gd name="connsiteX2" fmla="*/ 9924098 w 10207832"/>
              <a:gd name="connsiteY2" fmla="*/ 728389 h 738664"/>
              <a:gd name="connsiteX3" fmla="*/ 0 w 10207832"/>
              <a:gd name="connsiteY3" fmla="*/ 738664 h 738664"/>
              <a:gd name="connsiteX4" fmla="*/ 0 w 10207832"/>
              <a:gd name="connsiteY4" fmla="*/ 0 h 7386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07832" h="738664">
                <a:moveTo>
                  <a:pt x="0" y="0"/>
                </a:moveTo>
                <a:lnTo>
                  <a:pt x="10207832" y="0"/>
                </a:lnTo>
                <a:lnTo>
                  <a:pt x="9924098" y="728389"/>
                </a:lnTo>
                <a:lnTo>
                  <a:pt x="0" y="738664"/>
                </a:lnTo>
                <a:lnTo>
                  <a:pt x="0" y="0"/>
                </a:lnTo>
                <a:close/>
              </a:path>
            </a:pathLst>
          </a:custGeom>
          <a:noFill/>
        </p:spPr>
        <p:txBody>
          <a:bodyPr wrap="square">
            <a:spAutoFit/>
          </a:bodyPr>
          <a:lstStyle/>
          <a:p>
            <a:pPr defTabSz="514342">
              <a:defRPr/>
            </a:pPr>
            <a:r>
              <a:rPr lang="en-GB" sz="1600" b="1" dirty="0">
                <a:solidFill>
                  <a:schemeClr val="tx1">
                    <a:lumMod val="75000"/>
                    <a:lumOff val="25000"/>
                  </a:schemeClr>
                </a:solidFill>
                <a:latin typeface="Calibri" panose="020F0502020204030204" pitchFamily="34" charset="0"/>
                <a:cs typeface="Calibri" panose="020F0502020204030204" pitchFamily="34" charset="0"/>
              </a:rPr>
              <a:t>Week 4 – </a:t>
            </a:r>
            <a:r>
              <a:rPr lang="en-GB" sz="1600" b="1" dirty="0">
                <a:solidFill>
                  <a:srgbClr val="F48B06"/>
                </a:solidFill>
                <a:latin typeface="Calibri" panose="020F0502020204030204" pitchFamily="34" charset="0"/>
                <a:cs typeface="Calibri" panose="020F0502020204030204" pitchFamily="34" charset="0"/>
              </a:rPr>
              <a:t>‘</a:t>
            </a:r>
            <a:r>
              <a:rPr lang="en-GB" sz="1600" b="1" dirty="0" err="1">
                <a:solidFill>
                  <a:srgbClr val="F48B06"/>
                </a:solidFill>
                <a:latin typeface="Calibri" panose="020F0502020204030204" pitchFamily="34" charset="0"/>
                <a:cs typeface="Calibri" panose="020F0502020204030204" pitchFamily="34" charset="0"/>
              </a:rPr>
              <a:t>Bouncebackability</a:t>
            </a:r>
            <a:r>
              <a:rPr lang="en-GB" sz="1600" b="1" dirty="0">
                <a:solidFill>
                  <a:srgbClr val="F48B06"/>
                </a:solidFill>
                <a:latin typeface="Calibri" panose="020F0502020204030204" pitchFamily="34" charset="0"/>
                <a:cs typeface="Calibri" panose="020F0502020204030204" pitchFamily="34" charset="0"/>
              </a:rPr>
              <a:t>’</a:t>
            </a:r>
          </a:p>
        </p:txBody>
      </p:sp>
      <p:sp>
        <p:nvSpPr>
          <p:cNvPr id="7" name="Rectangle 6">
            <a:extLst>
              <a:ext uri="{FF2B5EF4-FFF2-40B4-BE49-F238E27FC236}">
                <a16:creationId xmlns:a16="http://schemas.microsoft.com/office/drawing/2014/main" id="{B58368DD-1D1A-FB4E-9D10-3A94516D2C91}"/>
              </a:ext>
            </a:extLst>
          </p:cNvPr>
          <p:cNvSpPr/>
          <p:nvPr/>
        </p:nvSpPr>
        <p:spPr>
          <a:xfrm>
            <a:off x="252662" y="2660610"/>
            <a:ext cx="6294449" cy="461665"/>
          </a:xfrm>
          <a:prstGeom prst="rect">
            <a:avLst/>
          </a:prstGeom>
          <a:noFill/>
        </p:spPr>
        <p:txBody>
          <a:bodyPr wrap="square">
            <a:spAutoFit/>
          </a:bodyPr>
          <a:lstStyle/>
          <a:p>
            <a:r>
              <a:rPr lang="en-GB" sz="1200" b="1" dirty="0">
                <a:solidFill>
                  <a:schemeClr val="tx1">
                    <a:lumMod val="75000"/>
                    <a:lumOff val="25000"/>
                  </a:schemeClr>
                </a:solidFill>
                <a:latin typeface="Calibri" panose="020F0502020204030204" pitchFamily="34" charset="0"/>
                <a:ea typeface="Calibri" panose="020F0502020204030204" pitchFamily="34" charset="0"/>
                <a:cs typeface="Times New Roman" panose="02020603050405020304" pitchFamily="18" charset="0"/>
              </a:rPr>
              <a:t>Task: Watch this video clip to give yourself an idea of what resilience looks like: </a:t>
            </a:r>
            <a:r>
              <a:rPr lang="en-GB" sz="1200" dirty="0">
                <a:hlinkClick r:id="rId3"/>
              </a:rPr>
              <a:t>https://www.youtube.com/watch?v=An2OaIbPSII&amp;list=PLDeWrIftuhV1M32LZNtYPhqap7ayeW207</a:t>
            </a:r>
            <a:endParaRPr lang="en-GB" sz="1200" b="1" dirty="0">
              <a:solidFill>
                <a:schemeClr val="tx1">
                  <a:lumMod val="75000"/>
                  <a:lumOff val="25000"/>
                </a:schemeClr>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965184" y="8207262"/>
            <a:ext cx="2724150" cy="1614311"/>
          </a:xfrm>
          <a:prstGeom prst="rect">
            <a:avLst/>
          </a:prstGeom>
        </p:spPr>
      </p:pic>
      <p:sp>
        <p:nvSpPr>
          <p:cNvPr id="9" name="Rectangle 8"/>
          <p:cNvSpPr/>
          <p:nvPr/>
        </p:nvSpPr>
        <p:spPr>
          <a:xfrm>
            <a:off x="252664" y="7882235"/>
            <a:ext cx="3712520" cy="523220"/>
          </a:xfrm>
          <a:prstGeom prst="rect">
            <a:avLst/>
          </a:prstGeom>
        </p:spPr>
        <p:txBody>
          <a:bodyPr wrap="square">
            <a:spAutoFit/>
          </a:bodyPr>
          <a:lstStyle/>
          <a:p>
            <a:r>
              <a:rPr lang="en-GB" sz="1400" dirty="0">
                <a:solidFill>
                  <a:schemeClr val="tx1">
                    <a:lumMod val="75000"/>
                    <a:lumOff val="25000"/>
                  </a:schemeClr>
                </a:solidFill>
                <a:cs typeface="Calibri" panose="020F0502020204030204" pitchFamily="34" charset="0"/>
              </a:rPr>
              <a:t>4.    Think of a time when you made a mistake. Were you kind to yourself?</a:t>
            </a:r>
          </a:p>
        </p:txBody>
      </p:sp>
    </p:spTree>
    <p:extLst>
      <p:ext uri="{BB962C8B-B14F-4D97-AF65-F5344CB8AC3E}">
        <p14:creationId xmlns:p14="http://schemas.microsoft.com/office/powerpoint/2010/main" val="1924073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7854" y="8198313"/>
            <a:ext cx="6269257" cy="1323439"/>
          </a:xfrm>
          <a:prstGeom prst="rect">
            <a:avLst/>
          </a:prstGeom>
          <a:noFill/>
        </p:spPr>
        <p:txBody>
          <a:bodyPr wrap="square" rtlCol="0">
            <a:spAutoFit/>
          </a:bodyPr>
          <a:lstStyle/>
          <a:p>
            <a:r>
              <a:rPr lang="en-US" sz="1600" dirty="0">
                <a:solidFill>
                  <a:schemeClr val="tx1">
                    <a:lumMod val="75000"/>
                    <a:lumOff val="25000"/>
                  </a:schemeClr>
                </a:solidFill>
                <a:latin typeface="Calibri" panose="020F0502020204030204" pitchFamily="34" charset="0"/>
                <a:cs typeface="Calibri" panose="020F0502020204030204" pitchFamily="34" charset="0"/>
              </a:rPr>
              <a:t>Now think about what you can do to be kind. Add these to the outline.</a:t>
            </a:r>
          </a:p>
          <a:p>
            <a:endParaRPr lang="en-US" sz="1600" dirty="0">
              <a:solidFill>
                <a:schemeClr val="tx1">
                  <a:lumMod val="75000"/>
                  <a:lumOff val="25000"/>
                </a:schemeClr>
              </a:solidFill>
              <a:latin typeface="Calibri" panose="020F0502020204030204" pitchFamily="34" charset="0"/>
              <a:cs typeface="Calibri" panose="020F0502020204030204" pitchFamily="34" charset="0"/>
            </a:endParaRPr>
          </a:p>
          <a:p>
            <a:r>
              <a:rPr lang="en-US" sz="1600" dirty="0">
                <a:solidFill>
                  <a:schemeClr val="tx1">
                    <a:lumMod val="75000"/>
                    <a:lumOff val="25000"/>
                  </a:schemeClr>
                </a:solidFill>
                <a:latin typeface="Calibri" panose="020F0502020204030204" pitchFamily="34" charset="0"/>
                <a:cs typeface="Calibri" panose="020F0502020204030204" pitchFamily="34" charset="0"/>
              </a:rPr>
              <a:t>How many of these things do you do already?</a:t>
            </a:r>
          </a:p>
          <a:p>
            <a:endParaRPr lang="en-US" sz="1600" dirty="0">
              <a:solidFill>
                <a:schemeClr val="tx1">
                  <a:lumMod val="75000"/>
                  <a:lumOff val="25000"/>
                </a:schemeClr>
              </a:solidFill>
              <a:latin typeface="Calibri" panose="020F0502020204030204" pitchFamily="34" charset="0"/>
              <a:cs typeface="Calibri" panose="020F0502020204030204" pitchFamily="34" charset="0"/>
            </a:endParaRPr>
          </a:p>
          <a:p>
            <a:r>
              <a:rPr lang="en-US" sz="1600" dirty="0">
                <a:solidFill>
                  <a:schemeClr val="tx1">
                    <a:lumMod val="75000"/>
                    <a:lumOff val="25000"/>
                  </a:schemeClr>
                </a:solidFill>
                <a:latin typeface="Calibri" panose="020F0502020204030204" pitchFamily="34" charset="0"/>
                <a:cs typeface="Calibri" panose="020F0502020204030204" pitchFamily="34" charset="0"/>
              </a:rPr>
              <a:t>Highlight the ones that you would like to do more of!</a:t>
            </a:r>
          </a:p>
        </p:txBody>
      </p:sp>
      <p:pic>
        <p:nvPicPr>
          <p:cNvPr id="4" name="Picture 3">
            <a:extLst>
              <a:ext uri="{FF2B5EF4-FFF2-40B4-BE49-F238E27FC236}">
                <a16:creationId xmlns:a16="http://schemas.microsoft.com/office/drawing/2014/main" id="{6182E18E-C391-1447-9670-00D67BFF9A5A}"/>
              </a:ext>
            </a:extLst>
          </p:cNvPr>
          <p:cNvPicPr/>
          <p:nvPr/>
        </p:nvPicPr>
        <p:blipFill rotWithShape="1">
          <a:blip r:embed="rId2" cstate="screen">
            <a:extLst>
              <a:ext uri="{28A0092B-C50C-407E-A947-70E740481C1C}">
                <a14:useLocalDpi xmlns:a14="http://schemas.microsoft.com/office/drawing/2010/main"/>
              </a:ext>
            </a:extLst>
          </a:blip>
          <a:srcRect/>
          <a:stretch/>
        </p:blipFill>
        <p:spPr>
          <a:xfrm>
            <a:off x="1121611" y="2302715"/>
            <a:ext cx="4436978" cy="5349369"/>
          </a:xfrm>
          <a:prstGeom prst="rect">
            <a:avLst/>
          </a:prstGeom>
        </p:spPr>
      </p:pic>
      <p:pic>
        <p:nvPicPr>
          <p:cNvPr id="5" name="Picture 4"/>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327259" y="1033704"/>
            <a:ext cx="1219853" cy="1219853"/>
          </a:xfrm>
          <a:prstGeom prst="rect">
            <a:avLst/>
          </a:prstGeom>
        </p:spPr>
      </p:pic>
      <p:sp>
        <p:nvSpPr>
          <p:cNvPr id="3" name="Rectangle 2"/>
          <p:cNvSpPr/>
          <p:nvPr/>
        </p:nvSpPr>
        <p:spPr>
          <a:xfrm>
            <a:off x="277855" y="1025221"/>
            <a:ext cx="5049404" cy="1077218"/>
          </a:xfrm>
          <a:prstGeom prst="rect">
            <a:avLst/>
          </a:prstGeom>
        </p:spPr>
        <p:txBody>
          <a:bodyPr wrap="square">
            <a:spAutoFit/>
          </a:bodyPr>
          <a:lstStyle/>
          <a:p>
            <a:r>
              <a:rPr lang="en-US" sz="1600" b="1" dirty="0">
                <a:solidFill>
                  <a:schemeClr val="tx1">
                    <a:lumMod val="75000"/>
                    <a:lumOff val="25000"/>
                  </a:schemeClr>
                </a:solidFill>
                <a:latin typeface="Calibri" panose="020F0502020204030204" pitchFamily="34" charset="0"/>
                <a:cs typeface="Calibri" panose="020F0502020204030204" pitchFamily="34" charset="0"/>
              </a:rPr>
              <a:t>What does ‘work hard’ and ‘be kind’ mean?</a:t>
            </a:r>
          </a:p>
          <a:p>
            <a:endParaRPr lang="en-US" sz="1600" dirty="0">
              <a:solidFill>
                <a:schemeClr val="tx1">
                  <a:lumMod val="75000"/>
                  <a:lumOff val="25000"/>
                </a:schemeClr>
              </a:solidFill>
              <a:latin typeface="Calibri" panose="020F0502020204030204" pitchFamily="34" charset="0"/>
              <a:cs typeface="Calibri" panose="020F0502020204030204" pitchFamily="34" charset="0"/>
            </a:endParaRPr>
          </a:p>
          <a:p>
            <a:r>
              <a:rPr lang="en-US" sz="1600" dirty="0">
                <a:solidFill>
                  <a:schemeClr val="tx1">
                    <a:lumMod val="75000"/>
                    <a:lumOff val="25000"/>
                  </a:schemeClr>
                </a:solidFill>
                <a:latin typeface="Calibri" panose="020F0502020204030204" pitchFamily="34" charset="0"/>
                <a:cs typeface="Calibri" panose="020F0502020204030204" pitchFamily="34" charset="0"/>
              </a:rPr>
              <a:t>Fill in the person outline with all the things that you can do to show you are working hard. </a:t>
            </a:r>
          </a:p>
        </p:txBody>
      </p:sp>
    </p:spTree>
    <p:extLst>
      <p:ext uri="{BB962C8B-B14F-4D97-AF65-F5344CB8AC3E}">
        <p14:creationId xmlns:p14="http://schemas.microsoft.com/office/powerpoint/2010/main" val="2464170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849</TotalTime>
  <Words>600</Words>
  <Application>Microsoft Macintosh PowerPoint</Application>
  <PresentationFormat>A4 Paper (210x297 mm)</PresentationFormat>
  <Paragraphs>36</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Mangal</vt:lpstr>
      <vt:lpstr>Times New Roman</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Caroline Sidell</dc:creator>
  <cp:lastModifiedBy>Microsoft Office User</cp:lastModifiedBy>
  <cp:revision>104</cp:revision>
  <dcterms:created xsi:type="dcterms:W3CDTF">2020-04-28T19:09:08Z</dcterms:created>
  <dcterms:modified xsi:type="dcterms:W3CDTF">2020-07-08T13:42:07Z</dcterms:modified>
</cp:coreProperties>
</file>