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7"/>
  </p:notesMasterIdLst>
  <p:sldIdLst>
    <p:sldId id="275" r:id="rId2"/>
    <p:sldId id="276" r:id="rId3"/>
    <p:sldId id="271" r:id="rId4"/>
    <p:sldId id="273" r:id="rId5"/>
    <p:sldId id="274"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02"/>
    <a:srgbClr val="A7A7A7"/>
    <a:srgbClr val="EEB40A"/>
    <a:srgbClr val="FF7701"/>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p:restoredTop sz="93076"/>
  </p:normalViewPr>
  <p:slideViewPr>
    <p:cSldViewPr snapToGrid="0" snapToObjects="1">
      <p:cViewPr varScale="1">
        <p:scale>
          <a:sx n="84" d="100"/>
          <a:sy n="84" d="100"/>
        </p:scale>
        <p:origin x="29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7/8/20</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dirty="0"/>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F5D5-16E5-C34E-B438-BC86881D3A52}"/>
              </a:ext>
            </a:extLst>
          </p:cNvPr>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US"/>
          </a:p>
        </p:txBody>
      </p:sp>
      <p:sp>
        <p:nvSpPr>
          <p:cNvPr id="3" name="Subtitle 2">
            <a:extLst>
              <a:ext uri="{FF2B5EF4-FFF2-40B4-BE49-F238E27FC236}">
                <a16:creationId xmlns:a16="http://schemas.microsoft.com/office/drawing/2014/main" id="{4C850FF9-5CC5-A647-AB99-BB1E6C22F62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E2B6F1-452E-6B4D-A4FB-914886DEBEF2}"/>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EB334D34-9D99-E246-BA94-761E4B805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CD006-CA4A-9F4C-A9F0-8DEED41D0798}"/>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2612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9231-B2B4-074D-8B1E-D4377B4675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5C6B8B-A470-2D4A-B976-582EFCEF1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77CEED-C3BA-144E-A8BC-78E96AE9D0EB}"/>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F758FA60-1663-4A4B-AFC9-A7919D7AF2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98A72B-8BB7-044C-B1C6-E373B9724E4D}"/>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8033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CAC79-1867-F04F-8F97-10C2A59AEAFE}"/>
              </a:ext>
            </a:extLst>
          </p:cNvPr>
          <p:cNvSpPr>
            <a:spLocks noGrp="1"/>
          </p:cNvSpPr>
          <p:nvPr>
            <p:ph type="title" orient="vert"/>
          </p:nvPr>
        </p:nvSpPr>
        <p:spPr>
          <a:xfrm>
            <a:off x="4907756" y="527403"/>
            <a:ext cx="1478756" cy="839487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659732-9F15-7247-88AC-C6A736077D7E}"/>
              </a:ext>
            </a:extLst>
          </p:cNvPr>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78A33B-121C-A347-ACA0-76167DC00672}"/>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D1489A01-4490-0F43-AA60-6E78A3CE9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83828-360D-1B42-9656-E9CD19265EF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066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324043" y="1624584"/>
            <a:ext cx="6208205" cy="4583176"/>
          </a:xfrm>
        </p:spPr>
        <p:txBody>
          <a:bodyPr anchor="b">
            <a:normAutofit/>
          </a:bodyPr>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324043" y="6828536"/>
            <a:ext cx="6208205" cy="2139696"/>
          </a:xfrm>
        </p:spPr>
        <p:txBody>
          <a:bodyPr>
            <a:normAutofit/>
          </a:bodyPr>
          <a:lstStyle>
            <a:lvl1pPr marL="0" indent="0" algn="l">
              <a:buNone/>
              <a:defRPr sz="1575"/>
            </a:lvl1pPr>
            <a:lvl2pPr marL="257171" indent="0" algn="ctr">
              <a:buNone/>
              <a:defRPr sz="1125"/>
            </a:lvl2pPr>
            <a:lvl3pPr marL="514342" indent="0" algn="ctr">
              <a:buNone/>
              <a:defRPr sz="1013"/>
            </a:lvl3pPr>
            <a:lvl4pPr marL="771512" indent="0" algn="ctr">
              <a:buNone/>
              <a:defRPr sz="900"/>
            </a:lvl4pPr>
            <a:lvl5pPr marL="1028683" indent="0" algn="ctr">
              <a:buNone/>
              <a:defRPr sz="900"/>
            </a:lvl5pPr>
            <a:lvl6pPr marL="1285853" indent="0" algn="ctr">
              <a:buNone/>
              <a:defRPr sz="900"/>
            </a:lvl6pPr>
            <a:lvl7pPr marL="1543024" indent="0" algn="ctr">
              <a:buNone/>
              <a:defRPr sz="900"/>
            </a:lvl7pPr>
            <a:lvl8pPr marL="1800195" indent="0" algn="ctr">
              <a:buNone/>
              <a:defRPr sz="900"/>
            </a:lvl8pPr>
            <a:lvl9pPr marL="2057366" indent="0" algn="ctr">
              <a:buNone/>
              <a:defRPr sz="9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324041" y="9181399"/>
            <a:ext cx="1543050" cy="527403"/>
          </a:xfrm>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4989195" y="9181399"/>
            <a:ext cx="1543050" cy="527403"/>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417853" y="811403"/>
            <a:ext cx="211328" cy="39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325495" y="6501735"/>
            <a:ext cx="6207017" cy="264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EB16-59F9-FC46-95AA-A32DC1A245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63EC55-17FC-2C45-9823-6B1322186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4B20D-C287-5041-B70A-B307CCD3DCF6}"/>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D5E8CA42-B739-8844-A7F9-30B6C8CEB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F24A2A-C5FD-884E-AE48-FC6E5C42FDB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8333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8B0A-D649-7B46-994E-FF32D8677269}"/>
              </a:ext>
            </a:extLst>
          </p:cNvPr>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E73DFC-E2CE-CE40-B258-EC15751622A5}"/>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2BCC82-81E8-A442-8FFA-414DC98360FB}"/>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408D6A33-829C-5246-89B5-07AE76184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DD7CC-A19B-6A4E-B9C8-32985110ECF7}"/>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3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F913-C72D-544B-8E3D-1592206D1D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0C0041-728C-0449-8426-ADD276478977}"/>
              </a:ext>
            </a:extLst>
          </p:cNvPr>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D4AAC7-39C1-4344-84DE-C1BD7A9BCCAF}"/>
              </a:ext>
            </a:extLst>
          </p:cNvPr>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F08C39-AF24-E148-8EDB-DBCD1DC04BCA}"/>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6" name="Footer Placeholder 5">
            <a:extLst>
              <a:ext uri="{FF2B5EF4-FFF2-40B4-BE49-F238E27FC236}">
                <a16:creationId xmlns:a16="http://schemas.microsoft.com/office/drawing/2014/main" id="{0AD08F75-D7E4-1841-93B1-A1BED910CE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3F4C6-DC2B-E64E-AE88-3FD4FAF353B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820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CB1E-D0DA-4743-9A8B-17FC0E61A118}"/>
              </a:ext>
            </a:extLst>
          </p:cNvPr>
          <p:cNvSpPr>
            <a:spLocks noGrp="1"/>
          </p:cNvSpPr>
          <p:nvPr>
            <p:ph type="title"/>
          </p:nvPr>
        </p:nvSpPr>
        <p:spPr>
          <a:xfrm>
            <a:off x="472381" y="527404"/>
            <a:ext cx="5915025" cy="191470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079A5-E03B-984C-B258-6B05B00AF52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id="{1E05D501-D785-624C-886C-34F0BEF39A67}"/>
              </a:ext>
            </a:extLst>
          </p:cNvPr>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9C0A1F-879D-5A48-A0E4-5EEFBB61EFB3}"/>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id="{F6384DFD-9F5F-164B-9453-88BC69E511F2}"/>
              </a:ext>
            </a:extLst>
          </p:cNvPr>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538C75-EDB0-7148-98B3-19734CE0DBA0}"/>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8" name="Footer Placeholder 7">
            <a:extLst>
              <a:ext uri="{FF2B5EF4-FFF2-40B4-BE49-F238E27FC236}">
                <a16:creationId xmlns:a16="http://schemas.microsoft.com/office/drawing/2014/main" id="{1744B4BF-4CB5-EF49-B9B3-51607D1A18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30F62-2C10-2B4E-A045-5CB28F439C5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647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0B0-2F32-9947-A9DE-B2A5B52D2D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840162-0120-EE4C-B9A5-1EA29967380B}"/>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4" name="Footer Placeholder 3">
            <a:extLst>
              <a:ext uri="{FF2B5EF4-FFF2-40B4-BE49-F238E27FC236}">
                <a16:creationId xmlns:a16="http://schemas.microsoft.com/office/drawing/2014/main" id="{66F9D8DB-0F6D-FB40-8054-C55E8A60CF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F70144-DAD5-334B-9671-9F4D2B56A78F}"/>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5608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FB1D3-9A8E-CC4D-A76D-F188CF6E23E0}"/>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3" name="Footer Placeholder 2">
            <a:extLst>
              <a:ext uri="{FF2B5EF4-FFF2-40B4-BE49-F238E27FC236}">
                <a16:creationId xmlns:a16="http://schemas.microsoft.com/office/drawing/2014/main" id="{B319B2C1-F4F8-E44D-9230-A365485C8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381AB-EDD0-9944-A9CE-3AB5FE2BC0B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44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2A5-AD6C-C447-A694-BF4A9313A57F}"/>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D3BBA8-241D-DC4A-9BD6-04230795CC85}"/>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8034861-63F7-E34F-ABD0-82DBBB44FED8}"/>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5C1878FE-5B63-0D4E-B254-E16D80B02F8C}"/>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6" name="Footer Placeholder 5">
            <a:extLst>
              <a:ext uri="{FF2B5EF4-FFF2-40B4-BE49-F238E27FC236}">
                <a16:creationId xmlns:a16="http://schemas.microsoft.com/office/drawing/2014/main" id="{63EDC8AC-3147-6344-883C-3EB90735A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3F3D87-CBEB-5649-A8D4-6F2296C72DF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128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B02A-D6EA-D049-B4C1-DBB0F1C8CE7B}"/>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9D7AE-17C3-A342-BC82-1ADE7B09146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490DEE26-B15D-7645-8DBA-BA59F856E03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12165A68-EA20-CD43-8AE1-E004E90DBF4F}"/>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6" name="Footer Placeholder 5">
            <a:extLst>
              <a:ext uri="{FF2B5EF4-FFF2-40B4-BE49-F238E27FC236}">
                <a16:creationId xmlns:a16="http://schemas.microsoft.com/office/drawing/2014/main" id="{3EEB432B-C628-9F47-82E5-5ABDC4479B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52BE14-1644-0E45-BC75-B1C9980A5BE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053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24E07-E2DE-D943-AFB9-E8EEE3413B3D}"/>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180664-FFDE-4945-81BE-CBF88297ADE3}"/>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247B39-2A7B-B94B-BCD3-950A95DE9BDA}"/>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2B4DE668-6FE4-5347-A25B-7E4C52C1EA8E}"/>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21ED40-0747-6249-B42C-52500E4DDE9C}"/>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2DC25EE-239B-4C5F-AAD1-255A7D5F1EE2}" type="slidenum">
              <a:rPr lang="en-US" smtClean="0"/>
              <a:t>‹#›</a:t>
            </a:fld>
            <a:endParaRPr lang="en-US" dirty="0"/>
          </a:p>
        </p:txBody>
      </p:sp>
      <p:pic>
        <p:nvPicPr>
          <p:cNvPr id="7" name="Picture 6" descr="A picture containing screenshot&#10;&#10;Description automatically generated">
            <a:extLst>
              <a:ext uri="{FF2B5EF4-FFF2-40B4-BE49-F238E27FC236}">
                <a16:creationId xmlns:a16="http://schemas.microsoft.com/office/drawing/2014/main" id="{59DD686E-72F0-F149-8E00-6EEFEAE9958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6858000" cy="9693408"/>
          </a:xfrm>
          <a:prstGeom prst="rect">
            <a:avLst/>
          </a:prstGeom>
        </p:spPr>
      </p:pic>
    </p:spTree>
    <p:extLst>
      <p:ext uri="{BB962C8B-B14F-4D97-AF65-F5344CB8AC3E}">
        <p14:creationId xmlns:p14="http://schemas.microsoft.com/office/powerpoint/2010/main" val="6681958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21"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Year6transition@Fulford.York.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www.youtube.com/watch?v=Xv2ar6AKvG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516" y="2021787"/>
            <a:ext cx="4342968" cy="2388633"/>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59" y="1033704"/>
            <a:ext cx="1219853" cy="1219853"/>
          </a:xfrm>
          <a:prstGeom prst="rect">
            <a:avLst/>
          </a:prstGeom>
        </p:spPr>
      </p:pic>
      <p:sp>
        <p:nvSpPr>
          <p:cNvPr id="3" name="TextBox 2"/>
          <p:cNvSpPr txBox="1"/>
          <p:nvPr/>
        </p:nvSpPr>
        <p:spPr>
          <a:xfrm>
            <a:off x="310888" y="4388540"/>
            <a:ext cx="6236224" cy="5447645"/>
          </a:xfrm>
          <a:prstGeom prst="rect">
            <a:avLst/>
          </a:prstGeom>
          <a:noFill/>
          <a:ln>
            <a:solidFill>
              <a:schemeClr val="bg1"/>
            </a:solidFill>
          </a:ln>
        </p:spPr>
        <p:txBody>
          <a:bodyPr wrap="square" rtlCol="0">
            <a:spAutoFit/>
          </a:bodyPr>
          <a:lstStyle/>
          <a:p>
            <a:pPr>
              <a:lnSpc>
                <a:spcPct val="120000"/>
              </a:lnSpc>
            </a:pPr>
            <a:r>
              <a:rPr lang="en-GB" sz="1400" dirty="0">
                <a:latin typeface="Calibri" panose="020F0502020204030204" pitchFamily="34" charset="0"/>
                <a:cs typeface="Calibri" panose="020F0502020204030204" pitchFamily="34" charset="0"/>
              </a:rPr>
              <a:t>Hi new Year 7 students,</a:t>
            </a:r>
          </a:p>
          <a:p>
            <a:pPr>
              <a:lnSpc>
                <a:spcPct val="120000"/>
              </a:lnSpc>
            </a:pPr>
            <a:endParaRPr lang="en-GB" sz="800" dirty="0">
              <a:latin typeface="Calibri" panose="020F0502020204030204" pitchFamily="34" charset="0"/>
              <a:cs typeface="Calibri" panose="020F0502020204030204" pitchFamily="34" charset="0"/>
            </a:endParaRPr>
          </a:p>
          <a:p>
            <a:pPr>
              <a:lnSpc>
                <a:spcPct val="120000"/>
              </a:lnSpc>
            </a:pPr>
            <a:r>
              <a:rPr lang="en-GB" sz="1400" dirty="0">
                <a:latin typeface="Calibri" panose="020F0502020204030204" pitchFamily="34" charset="0"/>
                <a:cs typeface="Calibri" panose="020F0502020204030204" pitchFamily="34" charset="0"/>
              </a:rPr>
              <a:t>Thank you and well done to those of you that completed the task from last week. I received some fabulous responses and really enjoyed reading about some of the ways you have shown a ‘kid awesome’ attitude. If you didn’t get round to attempting last week’s task, don’t worry as you can complete the one for this week.</a:t>
            </a:r>
          </a:p>
          <a:p>
            <a:pPr>
              <a:lnSpc>
                <a:spcPct val="120000"/>
              </a:lnSpc>
            </a:pPr>
            <a:endParaRPr lang="en-GB" sz="1400" dirty="0">
              <a:latin typeface="Calibri" panose="020F0502020204030204" pitchFamily="34" charset="0"/>
              <a:cs typeface="Calibri" panose="020F0502020204030204" pitchFamily="34" charset="0"/>
            </a:endParaRPr>
          </a:p>
          <a:p>
            <a:pPr>
              <a:lnSpc>
                <a:spcPct val="120000"/>
              </a:lnSpc>
            </a:pPr>
            <a:r>
              <a:rPr lang="en-GB" sz="1400" dirty="0">
                <a:latin typeface="Calibri" panose="020F0502020204030204" pitchFamily="34" charset="0"/>
                <a:cs typeface="Calibri" panose="020F0502020204030204" pitchFamily="34" charset="0"/>
              </a:rPr>
              <a:t>Starting secondary school is a really exciting time. Here at Fulford we want you to feel prepared and ready to embrace the many fantastic opportunities that will come your way. The weekly tasks we are setting you are aimed at building your confidence and resilience, along with developing a positive attitude to allow you to ‘Be Awesome’. It will also give us a chance to get to know more about you.</a:t>
            </a:r>
          </a:p>
          <a:p>
            <a:pPr>
              <a:lnSpc>
                <a:spcPct val="120000"/>
              </a:lnSpc>
            </a:pPr>
            <a:endParaRPr lang="en-GB" sz="800" dirty="0">
              <a:latin typeface="Calibri" panose="020F0502020204030204" pitchFamily="34" charset="0"/>
              <a:cs typeface="Calibri" panose="020F0502020204030204" pitchFamily="34" charset="0"/>
            </a:endParaRPr>
          </a:p>
          <a:p>
            <a:pPr>
              <a:lnSpc>
                <a:spcPct val="120000"/>
              </a:lnSpc>
            </a:pPr>
            <a:r>
              <a:rPr lang="en-GB" sz="1400" dirty="0">
                <a:latin typeface="Calibri" panose="020F0502020204030204" pitchFamily="34" charset="0"/>
                <a:cs typeface="Calibri" panose="020F0502020204030204" pitchFamily="34" charset="0"/>
              </a:rPr>
              <a:t>Everyone is different and will respond to the transition to secondary school in different ways. If you look after yourself, care for those around you and always give your best effort you have nothing to worry about. Just know that there are many other students in exactly the same position as you who are all trying to make new friends and adjust to a new school life.</a:t>
            </a:r>
          </a:p>
          <a:p>
            <a:pPr>
              <a:lnSpc>
                <a:spcPct val="120000"/>
              </a:lnSpc>
            </a:pPr>
            <a:endParaRPr lang="en-GB" sz="800" dirty="0">
              <a:latin typeface="Calibri" panose="020F0502020204030204" pitchFamily="34" charset="0"/>
              <a:cs typeface="Calibri" panose="020F0502020204030204" pitchFamily="34" charset="0"/>
            </a:endParaRPr>
          </a:p>
          <a:p>
            <a:pPr>
              <a:lnSpc>
                <a:spcPct val="120000"/>
              </a:lnSpc>
            </a:pPr>
            <a:r>
              <a:rPr lang="en-GB" sz="1400" dirty="0">
                <a:latin typeface="Calibri" panose="020F0502020204030204" pitchFamily="34" charset="0"/>
                <a:cs typeface="Calibri" panose="020F0502020204030204" pitchFamily="34" charset="0"/>
              </a:rPr>
              <a:t>Have a go at completing the task either on your laptop or computer. Then feel free to share it with us by emailing it to </a:t>
            </a:r>
            <a:r>
              <a:rPr lang="en-GB" sz="1400" dirty="0">
                <a:latin typeface="Calibri" panose="020F0502020204030204" pitchFamily="34" charset="0"/>
                <a:cs typeface="Calibri" panose="020F0502020204030204" pitchFamily="34" charset="0"/>
                <a:hlinkClick r:id="rId4"/>
              </a:rPr>
              <a:t>Year6transition@Fulford.York.sch.uk</a:t>
            </a:r>
            <a:r>
              <a:rPr lang="en-GB" sz="1400" dirty="0">
                <a:latin typeface="Calibri" panose="020F0502020204030204" pitchFamily="34" charset="0"/>
                <a:cs typeface="Calibri" panose="020F0502020204030204" pitchFamily="34" charset="0"/>
              </a:rPr>
              <a:t>. We look forward to hearing from you.</a:t>
            </a:r>
          </a:p>
        </p:txBody>
      </p:sp>
    </p:spTree>
    <p:extLst>
      <p:ext uri="{BB962C8B-B14F-4D97-AF65-F5344CB8AC3E}">
        <p14:creationId xmlns:p14="http://schemas.microsoft.com/office/powerpoint/2010/main" val="221056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803" y="1288305"/>
            <a:ext cx="2884373" cy="158640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59" y="1033704"/>
            <a:ext cx="1219853" cy="12198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8238" y="3122010"/>
            <a:ext cx="3128874" cy="4381793"/>
          </a:xfrm>
          <a:prstGeom prst="rect">
            <a:avLst/>
          </a:prstGeom>
        </p:spPr>
      </p:pic>
      <p:sp>
        <p:nvSpPr>
          <p:cNvPr id="3" name="TextBox 2"/>
          <p:cNvSpPr txBox="1"/>
          <p:nvPr/>
        </p:nvSpPr>
        <p:spPr>
          <a:xfrm>
            <a:off x="355803" y="3122010"/>
            <a:ext cx="2730297" cy="4524315"/>
          </a:xfrm>
          <a:prstGeom prst="rect">
            <a:avLst/>
          </a:prstGeom>
          <a:noFill/>
          <a:ln>
            <a:solidFill>
              <a:schemeClr val="bg1"/>
            </a:solidFill>
          </a:ln>
        </p:spPr>
        <p:txBody>
          <a:bodyPr wrap="square" rtlCol="0">
            <a:spAutoFit/>
          </a:bodyPr>
          <a:lstStyle/>
          <a:p>
            <a:pPr>
              <a:lnSpc>
                <a:spcPct val="120000"/>
              </a:lnSpc>
            </a:pPr>
            <a:r>
              <a:rPr lang="en-GB" sz="1600" dirty="0">
                <a:latin typeface="Calibri" panose="020F0502020204030204" pitchFamily="34" charset="0"/>
                <a:cs typeface="Calibri" panose="020F0502020204030204" pitchFamily="34" charset="0"/>
              </a:rPr>
              <a:t>The weekly tasks that we are setting you are based on ideas that originate from a book written by Matthew Syed called ‘You Are Awesome’. </a:t>
            </a:r>
          </a:p>
          <a:p>
            <a:pPr>
              <a:lnSpc>
                <a:spcPct val="120000"/>
              </a:lnSpc>
            </a:pPr>
            <a:r>
              <a:rPr lang="en-GB" sz="1600" dirty="0">
                <a:latin typeface="Calibri" panose="020F0502020204030204" pitchFamily="34" charset="0"/>
                <a:cs typeface="Calibri" panose="020F0502020204030204" pitchFamily="34" charset="0"/>
              </a:rPr>
              <a:t>At Fulford, we really try to encourage students to read outside of school to develop their literacy skills. This is a fantastic book which is really easy to read. It would help you to understand some of the tasks and prepare you for some of the challenges you will face at secondary school.</a:t>
            </a:r>
            <a:endParaRPr lang="en-GB" dirty="0"/>
          </a:p>
        </p:txBody>
      </p:sp>
    </p:spTree>
    <p:extLst>
      <p:ext uri="{BB962C8B-B14F-4D97-AF65-F5344CB8AC3E}">
        <p14:creationId xmlns:p14="http://schemas.microsoft.com/office/powerpoint/2010/main" val="360157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C6D43-1B5C-5547-945A-15AA0710AD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32024" y="3147607"/>
            <a:ext cx="3822567" cy="5066953"/>
          </a:xfrm>
          <a:prstGeom prst="rect">
            <a:avLst/>
          </a:prstGeom>
        </p:spPr>
      </p:pic>
      <p:sp>
        <p:nvSpPr>
          <p:cNvPr id="9" name="Rectangle 7">
            <a:extLst>
              <a:ext uri="{FF2B5EF4-FFF2-40B4-BE49-F238E27FC236}">
                <a16:creationId xmlns:a16="http://schemas.microsoft.com/office/drawing/2014/main" id="{F0C239A0-5918-9A42-91CC-07F246C02D47}"/>
              </a:ext>
            </a:extLst>
          </p:cNvPr>
          <p:cNvSpPr/>
          <p:nvPr/>
        </p:nvSpPr>
        <p:spPr>
          <a:xfrm>
            <a:off x="252663" y="1093628"/>
            <a:ext cx="5550913" cy="33855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1600" b="1" dirty="0">
                <a:solidFill>
                  <a:schemeClr val="tx1">
                    <a:lumMod val="75000"/>
                    <a:lumOff val="25000"/>
                  </a:schemeClr>
                </a:solidFill>
                <a:latin typeface="Calibri" panose="020F0502020204030204" pitchFamily="34" charset="0"/>
                <a:cs typeface="Calibri" panose="020F0502020204030204" pitchFamily="34" charset="0"/>
              </a:rPr>
              <a:t>Week 2 – </a:t>
            </a:r>
            <a:r>
              <a:rPr lang="en-GB" sz="1600" b="1" dirty="0">
                <a:solidFill>
                  <a:srgbClr val="F48B06"/>
                </a:solidFill>
                <a:latin typeface="Calibri" panose="020F0502020204030204" pitchFamily="34" charset="0"/>
                <a:cs typeface="Calibri" panose="020F0502020204030204" pitchFamily="34" charset="0"/>
              </a:rPr>
              <a:t>Unlocking Your Mind</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59" y="1033704"/>
            <a:ext cx="1219853" cy="1219853"/>
          </a:xfrm>
          <a:prstGeom prst="rect">
            <a:avLst/>
          </a:prstGeom>
        </p:spPr>
      </p:pic>
      <p:sp>
        <p:nvSpPr>
          <p:cNvPr id="12" name="Rectangle 11">
            <a:extLst>
              <a:ext uri="{FF2B5EF4-FFF2-40B4-BE49-F238E27FC236}">
                <a16:creationId xmlns:a16="http://schemas.microsoft.com/office/drawing/2014/main" id="{B58368DD-1D1A-FB4E-9D10-3A94516D2C91}"/>
              </a:ext>
            </a:extLst>
          </p:cNvPr>
          <p:cNvSpPr/>
          <p:nvPr/>
        </p:nvSpPr>
        <p:spPr>
          <a:xfrm>
            <a:off x="252664" y="1460281"/>
            <a:ext cx="4981074" cy="830997"/>
          </a:xfrm>
          <a:prstGeom prst="rect">
            <a:avLst/>
          </a:prstGeom>
          <a:noFill/>
        </p:spPr>
        <p:txBody>
          <a:bodyPr wrap="square">
            <a:spAutoFit/>
          </a:bodyPr>
          <a:lstStyle/>
          <a:p>
            <a:r>
              <a:rPr lang="en-GB" sz="12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Having the right attitude and mind-set is really important in allowing you to improve. This week is all about changing your mind-set so you can approach things in a positive and resilient way whilst learning from your mistakes.</a:t>
            </a:r>
          </a:p>
        </p:txBody>
      </p:sp>
      <p:sp>
        <p:nvSpPr>
          <p:cNvPr id="2" name="Rectangle 1"/>
          <p:cNvSpPr/>
          <p:nvPr/>
        </p:nvSpPr>
        <p:spPr>
          <a:xfrm>
            <a:off x="252663" y="3119508"/>
            <a:ext cx="3429000" cy="5657959"/>
          </a:xfrm>
          <a:prstGeom prst="rect">
            <a:avLst/>
          </a:prstGeom>
        </p:spPr>
        <p:txBody>
          <a:bodyPr>
            <a:spAutoFit/>
          </a:bodyPr>
          <a:lstStyle/>
          <a:p>
            <a:r>
              <a:rPr lang="en-US" sz="14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spcAft>
                <a:spcPts val="675"/>
              </a:spcAft>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Look at these two people, each with a different mindset and read their thoughts.</a:t>
            </a:r>
          </a:p>
          <a:p>
            <a:pPr>
              <a:spcAft>
                <a:spcPts val="675"/>
              </a:spcAft>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Which mindset are you and why?</a:t>
            </a:r>
          </a:p>
          <a:p>
            <a:pPr marL="257171" indent="-257171">
              <a:spcAft>
                <a:spcPts val="675"/>
              </a:spcAft>
              <a:buFont typeface="Arial" panose="020B0604020202020204" pitchFamily="34" charset="0"/>
              <a:buChar char="•"/>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Does it change depending on different situations in your life?</a:t>
            </a:r>
          </a:p>
          <a:p>
            <a:pPr>
              <a:spcAft>
                <a:spcPts val="675"/>
              </a:spcAft>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Are you someone who thinks that you are just born intelligent?</a:t>
            </a:r>
          </a:p>
        </p:txBody>
      </p:sp>
      <p:sp>
        <p:nvSpPr>
          <p:cNvPr id="13" name="Rectangle 12"/>
          <p:cNvSpPr/>
          <p:nvPr/>
        </p:nvSpPr>
        <p:spPr>
          <a:xfrm>
            <a:off x="252663" y="2288511"/>
            <a:ext cx="6403318" cy="523220"/>
          </a:xfrm>
          <a:prstGeom prst="rect">
            <a:avLst/>
          </a:prstGeom>
        </p:spPr>
        <p:txBody>
          <a:bodyPr wrap="square">
            <a:spAutoFit/>
          </a:bodyPr>
          <a:lstStyle/>
          <a:p>
            <a:r>
              <a:rPr lang="en-GB" sz="1400" b="1" dirty="0">
                <a:solidFill>
                  <a:schemeClr val="tx1">
                    <a:lumMod val="75000"/>
                    <a:lumOff val="25000"/>
                  </a:schemeClr>
                </a:solidFill>
                <a:ea typeface="Calibri" panose="020F0502020204030204" pitchFamily="34" charset="0"/>
                <a:cs typeface="Times New Roman" panose="02020603050405020304" pitchFamily="18" charset="0"/>
              </a:rPr>
              <a:t>TASK: watch this video clip on the two different mind-sets: </a:t>
            </a:r>
            <a:r>
              <a:rPr lang="en-GB" sz="1400" dirty="0">
                <a:hlinkClick r:id="rId4"/>
              </a:rPr>
              <a:t>https://www.youtube.com/watch?v=Xv2ar6AKvGc</a:t>
            </a:r>
            <a:endParaRPr lang="en-GB" sz="1400" dirty="0">
              <a:solidFill>
                <a:schemeClr val="tx1">
                  <a:lumMod val="75000"/>
                  <a:lumOff val="2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52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3581EE-6385-4044-A02D-4D223AE43A57}"/>
              </a:ext>
            </a:extLst>
          </p:cNvPr>
          <p:cNvSpPr/>
          <p:nvPr/>
        </p:nvSpPr>
        <p:spPr>
          <a:xfrm>
            <a:off x="501609" y="1444110"/>
            <a:ext cx="1956498"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Worry Jar</a:t>
            </a:r>
          </a:p>
        </p:txBody>
      </p:sp>
      <p:sp>
        <p:nvSpPr>
          <p:cNvPr id="3" name="TextBox 2">
            <a:extLst>
              <a:ext uri="{FF2B5EF4-FFF2-40B4-BE49-F238E27FC236}">
                <a16:creationId xmlns:a16="http://schemas.microsoft.com/office/drawing/2014/main" id="{6A632FD2-F4A0-A946-A22A-CF9F5113DDA4}"/>
              </a:ext>
            </a:extLst>
          </p:cNvPr>
          <p:cNvSpPr txBox="1"/>
          <p:nvPr/>
        </p:nvSpPr>
        <p:spPr>
          <a:xfrm>
            <a:off x="501609" y="2318222"/>
            <a:ext cx="5854781" cy="4116833"/>
          </a:xfrm>
          <a:prstGeom prst="rect">
            <a:avLst/>
          </a:prstGeom>
          <a:noFill/>
          <a:ln w="19050">
            <a:solidFill>
              <a:srgbClr val="FC8102"/>
            </a:solidFill>
          </a:ln>
        </p:spPr>
        <p:txBody>
          <a:bodyPr wrap="square" rtlCol="0">
            <a:spAutoFit/>
          </a:bodyPr>
          <a:lstStyle/>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you tend to worry about which might stop you from trying something new or hard?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them down on strips of paper (or you can write them down in your booklet).</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Put those strips of paper in a worry jar – any jam jar or a pot will do.</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In a week’s time, look at the strips of paper again (maybe with a parent or sibling) and see if the worries still apply.</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Throw away the ones that don’t.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Take a look at the ones that are still worrying you. Is there someone you can talk to about these? </a:t>
            </a:r>
          </a:p>
        </p:txBody>
      </p:sp>
      <p:pic>
        <p:nvPicPr>
          <p:cNvPr id="10" name="Picture 9">
            <a:extLst>
              <a:ext uri="{FF2B5EF4-FFF2-40B4-BE49-F238E27FC236}">
                <a16:creationId xmlns:a16="http://schemas.microsoft.com/office/drawing/2014/main" id="{CC7FB383-06A1-8745-84F3-EDC04DA92D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2623" t="30747" r="1928" b="46441"/>
          <a:stretch/>
        </p:blipFill>
        <p:spPr>
          <a:xfrm>
            <a:off x="1819005" y="7339193"/>
            <a:ext cx="3219987" cy="227903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59" y="1033704"/>
            <a:ext cx="1219853" cy="1219853"/>
          </a:xfrm>
          <a:prstGeom prst="rect">
            <a:avLst/>
          </a:prstGeom>
        </p:spPr>
      </p:pic>
    </p:spTree>
    <p:extLst>
      <p:ext uri="{BB962C8B-B14F-4D97-AF65-F5344CB8AC3E}">
        <p14:creationId xmlns:p14="http://schemas.microsoft.com/office/powerpoint/2010/main" val="107922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7458" y="8268752"/>
            <a:ext cx="935050" cy="1321594"/>
          </a:xfrm>
          <a:prstGeom prst="rect">
            <a:avLst/>
          </a:prstGeom>
        </p:spPr>
      </p:pic>
      <p:sp>
        <p:nvSpPr>
          <p:cNvPr id="2" name="Rectangle 1">
            <a:extLst>
              <a:ext uri="{FF2B5EF4-FFF2-40B4-BE49-F238E27FC236}">
                <a16:creationId xmlns:a16="http://schemas.microsoft.com/office/drawing/2014/main" id="{53E4FD58-154F-9C44-B20A-F440C0EE6EB9}"/>
              </a:ext>
            </a:extLst>
          </p:cNvPr>
          <p:cNvSpPr/>
          <p:nvPr/>
        </p:nvSpPr>
        <p:spPr>
          <a:xfrm>
            <a:off x="397335" y="1162325"/>
            <a:ext cx="4888344"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Use this time before Year 7 to have a go at things.</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Rounded Rectangular Callout 3">
            <a:extLst>
              <a:ext uri="{FF2B5EF4-FFF2-40B4-BE49-F238E27FC236}">
                <a16:creationId xmlns:a16="http://schemas.microsoft.com/office/drawing/2014/main" id="{D7BBD2D5-6EA3-DE4E-A412-6B63FB0285AB}"/>
              </a:ext>
            </a:extLst>
          </p:cNvPr>
          <p:cNvSpPr/>
          <p:nvPr/>
        </p:nvSpPr>
        <p:spPr>
          <a:xfrm>
            <a:off x="239887" y="2114751"/>
            <a:ext cx="6064661" cy="6780007"/>
          </a:xfrm>
          <a:prstGeom prst="wedgeRoundRectCallout">
            <a:avLst>
              <a:gd name="adj1" fmla="val -100019"/>
              <a:gd name="adj2" fmla="val 5768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Identify three things that you say you ‘can’t do’. Write them down.</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Now write each thing down using a growth mindset approach. For example, ‘I can’t do maths’ turns into, ‘I am going to practise the things in maths that I can’t do yet’.</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you’ve always wanted to get better at. Write it down. How could you practise that thing now?</a:t>
            </a:r>
          </a:p>
          <a:p>
            <a:pPr marL="257171" indent="-257171">
              <a:lnSpc>
                <a:spcPct val="120000"/>
              </a:lnSpc>
              <a:buFont typeface="Arial" panose="020B0604020202020204" pitchFamily="34"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59" y="1033704"/>
            <a:ext cx="1219853" cy="1219853"/>
          </a:xfrm>
          <a:prstGeom prst="rect">
            <a:avLst/>
          </a:prstGeom>
        </p:spPr>
      </p:pic>
    </p:spTree>
    <p:extLst>
      <p:ext uri="{BB962C8B-B14F-4D97-AF65-F5344CB8AC3E}">
        <p14:creationId xmlns:p14="http://schemas.microsoft.com/office/powerpoint/2010/main" val="1268501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843</TotalTime>
  <Words>686</Words>
  <Application>Microsoft Macintosh PowerPoint</Application>
  <PresentationFormat>A4 Paper (210x297 mm)</PresentationFormat>
  <Paragraphs>52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Microsoft Office User</cp:lastModifiedBy>
  <cp:revision>104</cp:revision>
  <dcterms:created xsi:type="dcterms:W3CDTF">2020-04-28T19:09:08Z</dcterms:created>
  <dcterms:modified xsi:type="dcterms:W3CDTF">2020-07-08T13:49:28Z</dcterms:modified>
</cp:coreProperties>
</file>